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7.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14.jp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4294967295" type="body"/>
          </p:nvPr>
        </p:nvSpPr>
        <p:spPr>
          <a:xfrm>
            <a:off x="1025775" y="1650300"/>
            <a:ext cx="7196100" cy="1995300"/>
          </a:xfrm>
          <a:prstGeom prst="rect">
            <a:avLst/>
          </a:prstGeom>
        </p:spPr>
        <p:txBody>
          <a:bodyPr anchorCtr="0" anchor="ctr" bIns="91425" lIns="91425" rIns="91425" tIns="91425">
            <a:noAutofit/>
          </a:bodyPr>
          <a:lstStyle/>
          <a:p>
            <a:pPr lvl="0" rtl="0">
              <a:lnSpc>
                <a:spcPct val="115000"/>
              </a:lnSpc>
              <a:spcBef>
                <a:spcPts val="0"/>
              </a:spcBef>
              <a:spcAft>
                <a:spcPts val="0"/>
              </a:spcAft>
              <a:buNone/>
            </a:pPr>
            <a:r>
              <a:rPr b="1" lang="en" sz="3600">
                <a:solidFill>
                  <a:schemeClr val="dk1"/>
                </a:solidFill>
              </a:rPr>
              <a:t>[Insert Brand Name] + Snapchat</a:t>
            </a:r>
          </a:p>
        </p:txBody>
      </p:sp>
      <p:sp>
        <p:nvSpPr>
          <p:cNvPr id="56" name="Shape 56"/>
          <p:cNvSpPr/>
          <p:nvPr/>
        </p:nvSpPr>
        <p:spPr>
          <a:xfrm>
            <a:off x="353100" y="1226000"/>
            <a:ext cx="1724400" cy="773100"/>
          </a:xfrm>
          <a:prstGeom prst="wedgeRectCallout">
            <a:avLst>
              <a:gd fmla="val -20881" name="adj1"/>
              <a:gd fmla="val 80753" name="adj2"/>
            </a:avLst>
          </a:prstGeom>
          <a:solidFill>
            <a:srgbClr val="FFF705"/>
          </a:solidFill>
          <a:ln>
            <a:noFill/>
          </a:ln>
        </p:spPr>
        <p:txBody>
          <a:bodyPr anchorCtr="0" anchor="ctr" bIns="91425" lIns="91425" rIns="91425" tIns="91425">
            <a:noAutofit/>
          </a:bodyPr>
          <a:lstStyle/>
          <a:p>
            <a:pPr lvl="0" rtl="0" algn="ctr">
              <a:lnSpc>
                <a:spcPct val="115000"/>
              </a:lnSpc>
              <a:spcBef>
                <a:spcPts val="0"/>
              </a:spcBef>
              <a:spcAft>
                <a:spcPts val="0"/>
              </a:spcAft>
              <a:buClr>
                <a:schemeClr val="dk1"/>
              </a:buClr>
              <a:buSzPct val="91666"/>
              <a:buFont typeface="Arial"/>
              <a:buNone/>
            </a:pPr>
            <a:r>
              <a:rPr b="1" i="1" lang="en" sz="1200"/>
              <a:t>Customize this slide for your business!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p:nvPr/>
        </p:nvSpPr>
        <p:spPr>
          <a:xfrm>
            <a:off x="6098300" y="1018343"/>
            <a:ext cx="2721600" cy="1341300"/>
          </a:xfrm>
          <a:prstGeom prst="rect">
            <a:avLst/>
          </a:prstGeom>
          <a:solidFill>
            <a:srgbClr val="F3F3F3">
              <a:alpha val="89230"/>
            </a:srgbClr>
          </a:solidFill>
          <a:ln>
            <a:noFill/>
          </a:ln>
        </p:spPr>
        <p:txBody>
          <a:bodyPr anchorCtr="0" anchor="ctr" bIns="91425" lIns="91425" rIns="91425" tIns="91425">
            <a:noAutofit/>
          </a:bodyPr>
          <a:lstStyle/>
          <a:p>
            <a:pPr lvl="0">
              <a:spcBef>
                <a:spcPts val="0"/>
              </a:spcBef>
              <a:buNone/>
            </a:pPr>
            <a:r>
              <a:t/>
            </a:r>
            <a:endParaRPr/>
          </a:p>
        </p:txBody>
      </p:sp>
      <p:sp>
        <p:nvSpPr>
          <p:cNvPr id="129" name="Shape 129"/>
          <p:cNvSpPr txBox="1"/>
          <p:nvPr>
            <p:ph idx="1" type="body"/>
          </p:nvPr>
        </p:nvSpPr>
        <p:spPr>
          <a:xfrm>
            <a:off x="311700" y="6475"/>
            <a:ext cx="5232600" cy="5143500"/>
          </a:xfrm>
          <a:prstGeom prst="rect">
            <a:avLst/>
          </a:prstGeom>
        </p:spPr>
        <p:txBody>
          <a:bodyPr anchorCtr="0" anchor="ctr" bIns="91425" lIns="91425" rIns="91425" tIns="91425">
            <a:noAutofit/>
          </a:bodyPr>
          <a:lstStyle/>
          <a:p>
            <a:pPr lvl="0" rtl="0">
              <a:lnSpc>
                <a:spcPct val="115000"/>
              </a:lnSpc>
              <a:spcBef>
                <a:spcPts val="0"/>
              </a:spcBef>
              <a:spcAft>
                <a:spcPts val="1000"/>
              </a:spcAft>
              <a:buNone/>
            </a:pPr>
            <a:r>
              <a:rPr b="1" lang="en" sz="2800">
                <a:solidFill>
                  <a:schemeClr val="dk1"/>
                </a:solidFill>
              </a:rPr>
              <a:t>Relative Cost</a:t>
            </a:r>
          </a:p>
          <a:p>
            <a:pPr lvl="0" rtl="0">
              <a:lnSpc>
                <a:spcPct val="115000"/>
              </a:lnSpc>
              <a:spcBef>
                <a:spcPts val="0"/>
              </a:spcBef>
              <a:spcAft>
                <a:spcPts val="0"/>
              </a:spcAft>
              <a:buNone/>
            </a:pPr>
            <a:r>
              <a:rPr lang="en" sz="1400">
                <a:solidFill>
                  <a:schemeClr val="dk1"/>
                </a:solidFill>
              </a:rPr>
              <a:t>• </a:t>
            </a:r>
            <a:r>
              <a:rPr lang="en" sz="1400">
                <a:solidFill>
                  <a:schemeClr val="dk1"/>
                </a:solidFill>
              </a:rPr>
              <a:t>Low production cost; </a:t>
            </a:r>
            <a:r>
              <a:rPr b="1" lang="en" sz="1400">
                <a:solidFill>
                  <a:schemeClr val="dk1"/>
                </a:solidFill>
              </a:rPr>
              <a:t>it’s free to post; </a:t>
            </a:r>
            <a:r>
              <a:rPr lang="en" sz="1400">
                <a:solidFill>
                  <a:schemeClr val="dk1"/>
                </a:solidFill>
              </a:rPr>
              <a:t>only hard cost is time </a:t>
            </a:r>
          </a:p>
          <a:p>
            <a:pPr lvl="0" rtl="0">
              <a:lnSpc>
                <a:spcPct val="115000"/>
              </a:lnSpc>
              <a:spcBef>
                <a:spcPts val="0"/>
              </a:spcBef>
              <a:spcAft>
                <a:spcPts val="0"/>
              </a:spcAft>
              <a:buNone/>
            </a:pPr>
            <a:r>
              <a:rPr lang="en" sz="1400">
                <a:solidFill>
                  <a:schemeClr val="dk1"/>
                </a:solidFill>
              </a:rPr>
              <a:t>  it takes for team to produce stories and post them</a:t>
            </a:r>
          </a:p>
          <a:p>
            <a:pPr lvl="0" rtl="0">
              <a:spcBef>
                <a:spcPts val="0"/>
              </a:spcBef>
              <a:spcAft>
                <a:spcPts val="0"/>
              </a:spcAft>
              <a:buNone/>
            </a:pPr>
            <a:r>
              <a:rPr lang="en" sz="1400">
                <a:solidFill>
                  <a:schemeClr val="dk1"/>
                </a:solidFill>
              </a:rPr>
              <a:t>• Geofilters start at </a:t>
            </a:r>
            <a:r>
              <a:rPr b="1" lang="en" sz="1400">
                <a:solidFill>
                  <a:schemeClr val="dk1"/>
                </a:solidFill>
              </a:rPr>
              <a:t>$5</a:t>
            </a:r>
            <a:r>
              <a:rPr lang="en" sz="1400">
                <a:solidFill>
                  <a:schemeClr val="dk1"/>
                </a:solidFill>
              </a:rPr>
              <a:t> — the price escalates as our </a:t>
            </a:r>
          </a:p>
          <a:p>
            <a:pPr lvl="0" rtl="0">
              <a:spcBef>
                <a:spcPts val="0"/>
              </a:spcBef>
              <a:spcAft>
                <a:spcPts val="0"/>
              </a:spcAft>
              <a:buNone/>
            </a:pPr>
            <a:r>
              <a:rPr lang="en" sz="1400">
                <a:solidFill>
                  <a:schemeClr val="dk1"/>
                </a:solidFill>
              </a:rPr>
              <a:t>  </a:t>
            </a:r>
            <a:r>
              <a:rPr lang="en" sz="1400">
                <a:solidFill>
                  <a:schemeClr val="dk1"/>
                </a:solidFill>
              </a:rPr>
              <a:t>geofence timeline expands*</a:t>
            </a:r>
          </a:p>
          <a:p>
            <a:pPr lvl="0" rtl="0">
              <a:spcBef>
                <a:spcPts val="0"/>
              </a:spcBef>
              <a:spcAft>
                <a:spcPts val="0"/>
              </a:spcAft>
              <a:buNone/>
            </a:pPr>
            <a:r>
              <a:rPr lang="en" sz="1400">
                <a:solidFill>
                  <a:schemeClr val="dk1"/>
                </a:solidFill>
              </a:rPr>
              <a:t>•</a:t>
            </a:r>
            <a:r>
              <a:rPr lang="en" sz="1400">
                <a:solidFill>
                  <a:schemeClr val="dk1"/>
                </a:solidFill>
              </a:rPr>
              <a:t> We can partner with i</a:t>
            </a:r>
            <a:r>
              <a:rPr lang="en" sz="1400">
                <a:solidFill>
                  <a:schemeClr val="dk1"/>
                </a:solidFill>
              </a:rPr>
              <a:t>nfluencer</a:t>
            </a:r>
            <a:r>
              <a:rPr lang="en" sz="1400">
                <a:solidFill>
                  <a:schemeClr val="dk1"/>
                </a:solidFill>
              </a:rPr>
              <a:t>s</a:t>
            </a:r>
            <a:r>
              <a:rPr lang="en" sz="1400">
                <a:solidFill>
                  <a:schemeClr val="dk1"/>
                </a:solidFill>
              </a:rPr>
              <a:t> to amplify reach</a:t>
            </a:r>
            <a:r>
              <a:rPr lang="en" sz="1400">
                <a:solidFill>
                  <a:schemeClr val="dk1"/>
                </a:solidFill>
              </a:rPr>
              <a:t> </a:t>
            </a:r>
            <a:r>
              <a:rPr lang="en" sz="1400">
                <a:solidFill>
                  <a:schemeClr val="dk1"/>
                </a:solidFill>
              </a:rPr>
              <a:t>and </a:t>
            </a:r>
          </a:p>
          <a:p>
            <a:pPr lvl="0" rtl="0">
              <a:spcBef>
                <a:spcPts val="0"/>
              </a:spcBef>
              <a:spcAft>
                <a:spcPts val="0"/>
              </a:spcAft>
              <a:buClr>
                <a:schemeClr val="dk1"/>
              </a:buClr>
              <a:buSzPct val="78571"/>
              <a:buFont typeface="Arial"/>
              <a:buNone/>
            </a:pPr>
            <a:r>
              <a:rPr lang="en" sz="1400">
                <a:solidFill>
                  <a:schemeClr val="dk1"/>
                </a:solidFill>
              </a:rPr>
              <a:t>  </a:t>
            </a:r>
            <a:r>
              <a:rPr lang="en" sz="1400">
                <a:solidFill>
                  <a:schemeClr val="dk1"/>
                </a:solidFill>
              </a:rPr>
              <a:t>p</a:t>
            </a:r>
            <a:r>
              <a:rPr lang="en" sz="1400">
                <a:solidFill>
                  <a:schemeClr val="dk1"/>
                </a:solidFill>
              </a:rPr>
              <a:t>ay per snap, campaign, or conversion </a:t>
            </a:r>
          </a:p>
          <a:p>
            <a:pPr lvl="0" rtl="0">
              <a:lnSpc>
                <a:spcPct val="115000"/>
              </a:lnSpc>
              <a:spcBef>
                <a:spcPts val="0"/>
              </a:spcBef>
              <a:spcAft>
                <a:spcPts val="0"/>
              </a:spcAft>
              <a:buNone/>
            </a:pPr>
            <a:r>
              <a:rPr lang="en" sz="1400">
                <a:solidFill>
                  <a:schemeClr val="dk1"/>
                </a:solidFill>
              </a:rPr>
              <a:t>• Large-scale Snapchat ads average $50,000+ for </a:t>
            </a:r>
          </a:p>
          <a:p>
            <a:pPr lvl="0" rtl="0">
              <a:lnSpc>
                <a:spcPct val="115000"/>
              </a:lnSpc>
              <a:spcBef>
                <a:spcPts val="0"/>
              </a:spcBef>
              <a:spcAft>
                <a:spcPts val="0"/>
              </a:spcAft>
              <a:buNone/>
            </a:pPr>
            <a:r>
              <a:rPr lang="en" sz="1400">
                <a:solidFill>
                  <a:schemeClr val="dk1"/>
                </a:solidFill>
              </a:rPr>
              <a:t>   national Geofilters or Lenses </a:t>
            </a:r>
          </a:p>
          <a:p>
            <a:pPr lvl="0">
              <a:spcBef>
                <a:spcPts val="0"/>
              </a:spcBef>
              <a:spcAft>
                <a:spcPts val="0"/>
              </a:spcAft>
              <a:buClr>
                <a:schemeClr val="dk1"/>
              </a:buClr>
              <a:buSzPct val="78571"/>
              <a:buFont typeface="Arial"/>
              <a:buNone/>
            </a:pPr>
            <a:r>
              <a:t/>
            </a:r>
            <a:endParaRPr sz="1400">
              <a:solidFill>
                <a:schemeClr val="dk1"/>
              </a:solidFill>
            </a:endParaRPr>
          </a:p>
        </p:txBody>
      </p:sp>
      <p:sp>
        <p:nvSpPr>
          <p:cNvPr id="130" name="Shape 130"/>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pic>
        <p:nvPicPr>
          <p:cNvPr descr="Slide10Use.png" id="131" name="Shape 131"/>
          <p:cNvPicPr preferRelativeResize="0"/>
          <p:nvPr/>
        </p:nvPicPr>
        <p:blipFill rotWithShape="1">
          <a:blip r:embed="rId3">
            <a:alphaModFix/>
          </a:blip>
          <a:srcRect b="0" l="20895" r="26483" t="40141"/>
          <a:stretch/>
        </p:blipFill>
        <p:spPr>
          <a:xfrm>
            <a:off x="6098200" y="2607558"/>
            <a:ext cx="2721600" cy="1578300"/>
          </a:xfrm>
          <a:prstGeom prst="rect">
            <a:avLst/>
          </a:prstGeom>
          <a:noFill/>
          <a:ln>
            <a:noFill/>
          </a:ln>
        </p:spPr>
      </p:pic>
      <p:sp>
        <p:nvSpPr>
          <p:cNvPr id="132" name="Shape 132"/>
          <p:cNvSpPr txBox="1"/>
          <p:nvPr/>
        </p:nvSpPr>
        <p:spPr>
          <a:xfrm>
            <a:off x="6190825" y="1035900"/>
            <a:ext cx="2517000" cy="1319400"/>
          </a:xfrm>
          <a:prstGeom prst="rect">
            <a:avLst/>
          </a:prstGeom>
          <a:noFill/>
          <a:ln>
            <a:noFill/>
          </a:ln>
        </p:spPr>
        <p:txBody>
          <a:bodyPr anchorCtr="0" anchor="t" bIns="91425" lIns="91425" rIns="91425" tIns="91425">
            <a:noAutofit/>
          </a:bodyPr>
          <a:lstStyle/>
          <a:p>
            <a:pPr lvl="0">
              <a:spcBef>
                <a:spcPts val="0"/>
              </a:spcBef>
              <a:buNone/>
            </a:pPr>
            <a:r>
              <a:rPr i="1" lang="en" sz="1000"/>
              <a:t>*A geofence around the area of our office (43,251 Sq Ft) is </a:t>
            </a:r>
            <a:r>
              <a:rPr b="1" i="1" lang="en" sz="1000"/>
              <a:t>$5 for 1 hour</a:t>
            </a:r>
            <a:r>
              <a:rPr i="1" lang="en" sz="1000"/>
              <a:t>. For the 2 blocks around our office (304,167 Sq Ft) it costs </a:t>
            </a:r>
            <a:r>
              <a:rPr b="1" i="1" lang="en" sz="1000"/>
              <a:t>$11.41 per hour.</a:t>
            </a:r>
            <a:r>
              <a:rPr i="1" lang="en" sz="1000"/>
              <a:t> We can cut down on costs for geofilters by only using them during business hours, or specific hours in the day when we want visibility.</a:t>
            </a:r>
          </a:p>
        </p:txBody>
      </p:sp>
      <p:sp>
        <p:nvSpPr>
          <p:cNvPr id="133" name="Shape 133"/>
          <p:cNvSpPr/>
          <p:nvPr/>
        </p:nvSpPr>
        <p:spPr>
          <a:xfrm rot="10800000">
            <a:off x="6178600" y="2355300"/>
            <a:ext cx="210300" cy="172800"/>
          </a:xfrm>
          <a:prstGeom prst="triangle">
            <a:avLst>
              <a:gd fmla="val 50000" name="adj"/>
            </a:avLst>
          </a:prstGeom>
          <a:solidFill>
            <a:srgbClr val="F3F3F3">
              <a:alpha val="89230"/>
            </a:srgbClr>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idx="1" type="body"/>
          </p:nvPr>
        </p:nvSpPr>
        <p:spPr>
          <a:xfrm>
            <a:off x="311700" y="6450"/>
            <a:ext cx="5536200" cy="5143500"/>
          </a:xfrm>
          <a:prstGeom prst="rect">
            <a:avLst/>
          </a:prstGeom>
        </p:spPr>
        <p:txBody>
          <a:bodyPr anchorCtr="0" anchor="ctr" bIns="91425" lIns="91425" rIns="91425" tIns="91425">
            <a:noAutofit/>
          </a:bodyPr>
          <a:lstStyle/>
          <a:p>
            <a:pPr lvl="0" rtl="0">
              <a:lnSpc>
                <a:spcPct val="115000"/>
              </a:lnSpc>
              <a:spcBef>
                <a:spcPts val="0"/>
              </a:spcBef>
              <a:spcAft>
                <a:spcPts val="1000"/>
              </a:spcAft>
              <a:buClr>
                <a:schemeClr val="dk1"/>
              </a:buClr>
              <a:buSzPct val="39285"/>
              <a:buFont typeface="Arial"/>
              <a:buNone/>
            </a:pPr>
            <a:r>
              <a:rPr b="1" lang="en" sz="2800">
                <a:solidFill>
                  <a:schemeClr val="dk1"/>
                </a:solidFill>
              </a:rPr>
              <a:t>Measuring Success</a:t>
            </a:r>
          </a:p>
          <a:p>
            <a:pPr lvl="0" rtl="0">
              <a:lnSpc>
                <a:spcPct val="115000"/>
              </a:lnSpc>
              <a:spcBef>
                <a:spcPts val="0"/>
              </a:spcBef>
              <a:spcAft>
                <a:spcPts val="0"/>
              </a:spcAft>
              <a:buNone/>
            </a:pPr>
            <a:r>
              <a:rPr lang="en" sz="1400">
                <a:solidFill>
                  <a:schemeClr val="dk1"/>
                </a:solidFill>
              </a:rPr>
              <a:t>• </a:t>
            </a:r>
            <a:r>
              <a:rPr lang="en" sz="1400">
                <a:solidFill>
                  <a:schemeClr val="dk1"/>
                </a:solidFill>
              </a:rPr>
              <a:t>There are no measurement tools for brands within Snapchat (yet). </a:t>
            </a:r>
          </a:p>
          <a:p>
            <a:pPr lvl="0" rtl="0">
              <a:lnSpc>
                <a:spcPct val="115000"/>
              </a:lnSpc>
              <a:spcBef>
                <a:spcPts val="0"/>
              </a:spcBef>
              <a:spcAft>
                <a:spcPts val="0"/>
              </a:spcAft>
              <a:buNone/>
            </a:pPr>
            <a:r>
              <a:rPr lang="en" sz="1400">
                <a:solidFill>
                  <a:schemeClr val="dk1"/>
                </a:solidFill>
              </a:rPr>
              <a:t>  Third party apps like Delmondo and Snaplytics have solutions. </a:t>
            </a:r>
          </a:p>
          <a:p>
            <a:pPr lvl="0">
              <a:lnSpc>
                <a:spcPct val="115000"/>
              </a:lnSpc>
              <a:spcBef>
                <a:spcPts val="0"/>
              </a:spcBef>
              <a:spcAft>
                <a:spcPts val="0"/>
              </a:spcAft>
              <a:buNone/>
            </a:pPr>
            <a:r>
              <a:rPr lang="en" sz="1400">
                <a:solidFill>
                  <a:schemeClr val="dk1"/>
                </a:solidFill>
              </a:rPr>
              <a:t>• We can track engagement</a:t>
            </a:r>
            <a:r>
              <a:rPr lang="en" sz="1400">
                <a:solidFill>
                  <a:schemeClr val="dk1"/>
                </a:solidFill>
              </a:rPr>
              <a:t>s</a:t>
            </a:r>
            <a:r>
              <a:rPr lang="en" sz="1400">
                <a:solidFill>
                  <a:schemeClr val="dk1"/>
                </a:solidFill>
              </a:rPr>
              <a:t> by the number of people who: </a:t>
            </a:r>
          </a:p>
          <a:p>
            <a:pPr indent="457200" lvl="0" marL="0" rtl="0">
              <a:lnSpc>
                <a:spcPct val="115000"/>
              </a:lnSpc>
              <a:spcBef>
                <a:spcPts val="0"/>
              </a:spcBef>
              <a:spcAft>
                <a:spcPts val="0"/>
              </a:spcAft>
              <a:buNone/>
            </a:pPr>
            <a:r>
              <a:rPr lang="en" sz="1400">
                <a:solidFill>
                  <a:schemeClr val="dk1"/>
                </a:solidFill>
              </a:rPr>
              <a:t>- Send us snaps directly</a:t>
            </a:r>
          </a:p>
          <a:p>
            <a:pPr indent="457200" lvl="0" marL="0" rtl="0">
              <a:lnSpc>
                <a:spcPct val="115000"/>
              </a:lnSpc>
              <a:spcBef>
                <a:spcPts val="0"/>
              </a:spcBef>
              <a:spcAft>
                <a:spcPts val="0"/>
              </a:spcAft>
              <a:buNone/>
            </a:pPr>
            <a:r>
              <a:rPr lang="en" sz="1400">
                <a:solidFill>
                  <a:schemeClr val="dk1"/>
                </a:solidFill>
              </a:rPr>
              <a:t>- V</a:t>
            </a:r>
            <a:r>
              <a:rPr lang="en" sz="1400">
                <a:solidFill>
                  <a:schemeClr val="dk1"/>
                </a:solidFill>
              </a:rPr>
              <a:t>iew individual snaps</a:t>
            </a:r>
          </a:p>
          <a:p>
            <a:pPr indent="457200" lvl="0" marL="0" rtl="0">
              <a:lnSpc>
                <a:spcPct val="115000"/>
              </a:lnSpc>
              <a:spcBef>
                <a:spcPts val="0"/>
              </a:spcBef>
              <a:spcAft>
                <a:spcPts val="0"/>
              </a:spcAft>
              <a:buNone/>
            </a:pPr>
            <a:r>
              <a:rPr lang="en" sz="1400">
                <a:solidFill>
                  <a:schemeClr val="dk1"/>
                </a:solidFill>
              </a:rPr>
              <a:t>- View a % of / our entire story</a:t>
            </a:r>
          </a:p>
          <a:p>
            <a:pPr indent="457200" lvl="0" marL="0" rtl="0">
              <a:lnSpc>
                <a:spcPct val="115000"/>
              </a:lnSpc>
              <a:spcBef>
                <a:spcPts val="0"/>
              </a:spcBef>
              <a:spcAft>
                <a:spcPts val="0"/>
              </a:spcAft>
              <a:buNone/>
            </a:pPr>
            <a:r>
              <a:rPr lang="en" sz="1400">
                <a:solidFill>
                  <a:schemeClr val="dk1"/>
                </a:solidFill>
              </a:rPr>
              <a:t>- View or use our Geofilter </a:t>
            </a:r>
          </a:p>
          <a:p>
            <a:pPr indent="457200" lvl="0" marL="0" rtl="0">
              <a:lnSpc>
                <a:spcPct val="115000"/>
              </a:lnSpc>
              <a:spcBef>
                <a:spcPts val="0"/>
              </a:spcBef>
              <a:spcAft>
                <a:spcPts val="0"/>
              </a:spcAft>
              <a:buNone/>
            </a:pPr>
            <a:r>
              <a:rPr lang="en" sz="1400">
                <a:solidFill>
                  <a:schemeClr val="dk1"/>
                </a:solidFill>
              </a:rPr>
              <a:t>- Screenshot our snaps</a:t>
            </a:r>
          </a:p>
          <a:p>
            <a:pPr lvl="0" rtl="0">
              <a:spcBef>
                <a:spcPts val="0"/>
              </a:spcBef>
              <a:spcAft>
                <a:spcPts val="0"/>
              </a:spcAft>
              <a:buNone/>
            </a:pPr>
            <a:r>
              <a:rPr lang="en" sz="1400">
                <a:solidFill>
                  <a:schemeClr val="dk1"/>
                </a:solidFill>
              </a:rPr>
              <a:t>• We can track conversions by the number of people who: </a:t>
            </a:r>
          </a:p>
          <a:p>
            <a:pPr indent="457200" lvl="0" rtl="0">
              <a:spcBef>
                <a:spcPts val="0"/>
              </a:spcBef>
              <a:spcAft>
                <a:spcPts val="0"/>
              </a:spcAft>
              <a:buNone/>
            </a:pPr>
            <a:r>
              <a:rPr lang="en" sz="1400">
                <a:solidFill>
                  <a:schemeClr val="dk1"/>
                </a:solidFill>
              </a:rPr>
              <a:t>- Redeem the limited-time offers we snap</a:t>
            </a:r>
          </a:p>
          <a:p>
            <a:pPr indent="457200" lvl="0" rtl="0">
              <a:spcBef>
                <a:spcPts val="0"/>
              </a:spcBef>
              <a:spcAft>
                <a:spcPts val="0"/>
              </a:spcAft>
              <a:buNone/>
            </a:pPr>
            <a:r>
              <a:rPr lang="en" sz="1400">
                <a:solidFill>
                  <a:schemeClr val="dk1"/>
                </a:solidFill>
              </a:rPr>
              <a:t>- Visit the custom URL we snap </a:t>
            </a:r>
          </a:p>
          <a:p>
            <a:pPr indent="457200" lvl="0" rtl="0">
              <a:spcBef>
                <a:spcPts val="0"/>
              </a:spcBef>
              <a:spcAft>
                <a:spcPts val="0"/>
              </a:spcAft>
              <a:buNone/>
            </a:pPr>
            <a:r>
              <a:rPr lang="en" sz="1400">
                <a:solidFill>
                  <a:schemeClr val="dk1"/>
                </a:solidFill>
              </a:rPr>
              <a:t>- Complete our intended call-to-action </a:t>
            </a:r>
          </a:p>
          <a:p>
            <a:pPr indent="387350" lvl="0" rtl="0">
              <a:spcBef>
                <a:spcPts val="0"/>
              </a:spcBef>
              <a:spcAft>
                <a:spcPts val="0"/>
              </a:spcAft>
              <a:buClr>
                <a:schemeClr val="dk1"/>
              </a:buClr>
              <a:buSzPct val="78571"/>
              <a:buFont typeface="Arial"/>
              <a:buNone/>
            </a:pPr>
            <a:r>
              <a:t/>
            </a:r>
            <a:endParaRPr sz="1400">
              <a:solidFill>
                <a:schemeClr val="dk1"/>
              </a:solidFill>
            </a:endParaRPr>
          </a:p>
        </p:txBody>
      </p:sp>
      <p:sp>
        <p:nvSpPr>
          <p:cNvPr id="139" name="Shape 139"/>
          <p:cNvSpPr txBox="1"/>
          <p:nvPr/>
        </p:nvSpPr>
        <p:spPr>
          <a:xfrm>
            <a:off x="311700" y="4812300"/>
            <a:ext cx="3156600" cy="331200"/>
          </a:xfrm>
          <a:prstGeom prst="rect">
            <a:avLst/>
          </a:prstGeom>
          <a:noFill/>
          <a:ln>
            <a:noFill/>
          </a:ln>
        </p:spPr>
        <p:txBody>
          <a:bodyPr anchorCtr="0" anchor="t" bIns="91425" lIns="91425" rIns="91425" tIns="91425">
            <a:noAutofit/>
          </a:bodyPr>
          <a:lstStyle/>
          <a:p>
            <a:pPr lvl="0">
              <a:spcBef>
                <a:spcPts val="0"/>
              </a:spcBef>
              <a:buNone/>
            </a:pPr>
            <a:r>
              <a:rPr i="1" lang="en" sz="700">
                <a:solidFill>
                  <a:srgbClr val="B7B7B7"/>
                </a:solidFill>
              </a:rPr>
              <a:t>* </a:t>
            </a:r>
            <a:r>
              <a:rPr i="1" lang="en" sz="700">
                <a:solidFill>
                  <a:srgbClr val="B7B7B7"/>
                </a:solidFill>
              </a:rPr>
              <a:t>http://marketingland.com/snaplytics-launches-snapchat-analytics-196692</a:t>
            </a:r>
          </a:p>
        </p:txBody>
      </p:sp>
      <p:pic>
        <p:nvPicPr>
          <p:cNvPr descr="IMG_9879.png" id="140" name="Shape 140"/>
          <p:cNvPicPr preferRelativeResize="0"/>
          <p:nvPr/>
        </p:nvPicPr>
        <p:blipFill>
          <a:blip r:embed="rId3">
            <a:alphaModFix/>
          </a:blip>
          <a:stretch>
            <a:fillRect/>
          </a:stretch>
        </p:blipFill>
        <p:spPr>
          <a:xfrm>
            <a:off x="6698916" y="1253025"/>
            <a:ext cx="1545150" cy="2750774"/>
          </a:xfrm>
          <a:prstGeom prst="rect">
            <a:avLst/>
          </a:prstGeom>
          <a:noFill/>
          <a:ln>
            <a:noFill/>
          </a:ln>
        </p:spPr>
      </p:pic>
      <p:sp>
        <p:nvSpPr>
          <p:cNvPr id="141" name="Shape 141"/>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pic>
        <p:nvPicPr>
          <p:cNvPr id="142" name="Shape 142"/>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idx="1" type="body"/>
          </p:nvPr>
        </p:nvSpPr>
        <p:spPr>
          <a:xfrm>
            <a:off x="311700" y="-50"/>
            <a:ext cx="5232600" cy="5143500"/>
          </a:xfrm>
          <a:prstGeom prst="rect">
            <a:avLst/>
          </a:prstGeom>
        </p:spPr>
        <p:txBody>
          <a:bodyPr anchorCtr="0" anchor="ctr" bIns="91425" lIns="91425" rIns="91425" tIns="91425">
            <a:noAutofit/>
          </a:bodyPr>
          <a:lstStyle/>
          <a:p>
            <a:pPr lvl="0" rtl="0">
              <a:lnSpc>
                <a:spcPct val="115000"/>
              </a:lnSpc>
              <a:spcBef>
                <a:spcPts val="0"/>
              </a:spcBef>
              <a:spcAft>
                <a:spcPts val="0"/>
              </a:spcAft>
              <a:buClr>
                <a:schemeClr val="dk1"/>
              </a:buClr>
              <a:buSzPct val="39285"/>
              <a:buFont typeface="Arial"/>
              <a:buNone/>
            </a:pPr>
            <a:r>
              <a:rPr b="1" lang="en" sz="2800">
                <a:solidFill>
                  <a:schemeClr val="dk1"/>
                </a:solidFill>
              </a:rPr>
              <a:t>The Competitor</a:t>
            </a:r>
          </a:p>
          <a:p>
            <a:pPr lvl="0" rtl="0">
              <a:lnSpc>
                <a:spcPct val="115000"/>
              </a:lnSpc>
              <a:spcBef>
                <a:spcPts val="0"/>
              </a:spcBef>
              <a:spcAft>
                <a:spcPts val="1000"/>
              </a:spcAft>
              <a:buClr>
                <a:schemeClr val="dk1"/>
              </a:buClr>
              <a:buSzPct val="100000"/>
              <a:buFont typeface="Arial"/>
              <a:buNone/>
            </a:pPr>
            <a:r>
              <a:rPr i="1" lang="en">
                <a:solidFill>
                  <a:schemeClr val="dk1"/>
                </a:solidFill>
              </a:rPr>
              <a:t>Instagram Stories</a:t>
            </a:r>
          </a:p>
          <a:p>
            <a:pPr lvl="0" rtl="0">
              <a:lnSpc>
                <a:spcPct val="115000"/>
              </a:lnSpc>
              <a:spcBef>
                <a:spcPts val="0"/>
              </a:spcBef>
              <a:spcAft>
                <a:spcPts val="0"/>
              </a:spcAft>
              <a:buNone/>
            </a:pPr>
            <a:r>
              <a:rPr lang="en" sz="1400">
                <a:solidFill>
                  <a:srgbClr val="000000"/>
                </a:solidFill>
              </a:rPr>
              <a:t>• </a:t>
            </a:r>
            <a:r>
              <a:rPr lang="en" sz="1400">
                <a:solidFill>
                  <a:srgbClr val="000000"/>
                </a:solidFill>
              </a:rPr>
              <a:t>Still an emerging feature, </a:t>
            </a:r>
            <a:r>
              <a:rPr b="1" lang="en" sz="1400">
                <a:solidFill>
                  <a:srgbClr val="000000"/>
                </a:solidFill>
              </a:rPr>
              <a:t>Snapchat is still top-of-mind</a:t>
            </a:r>
            <a:r>
              <a:rPr lang="en" sz="1400">
                <a:solidFill>
                  <a:srgbClr val="000000"/>
                </a:solidFill>
              </a:rPr>
              <a:t> for </a:t>
            </a:r>
          </a:p>
          <a:p>
            <a:pPr lvl="0" rtl="0">
              <a:lnSpc>
                <a:spcPct val="115000"/>
              </a:lnSpc>
              <a:spcBef>
                <a:spcPts val="0"/>
              </a:spcBef>
              <a:spcAft>
                <a:spcPts val="0"/>
              </a:spcAft>
              <a:buNone/>
            </a:pPr>
            <a:r>
              <a:rPr lang="en" sz="1400">
                <a:solidFill>
                  <a:srgbClr val="000000"/>
                </a:solidFill>
              </a:rPr>
              <a:t>  real-time video and photo sharing</a:t>
            </a:r>
          </a:p>
          <a:p>
            <a:pPr lvl="0" rtl="0">
              <a:lnSpc>
                <a:spcPct val="115000"/>
              </a:lnSpc>
              <a:spcBef>
                <a:spcPts val="0"/>
              </a:spcBef>
              <a:spcAft>
                <a:spcPts val="0"/>
              </a:spcAft>
              <a:buNone/>
            </a:pPr>
            <a:r>
              <a:rPr lang="en" sz="1400">
                <a:solidFill>
                  <a:srgbClr val="000000"/>
                </a:solidFill>
              </a:rPr>
              <a:t>• While Instagram has more users, the </a:t>
            </a:r>
            <a:r>
              <a:rPr b="1" lang="en" sz="1400">
                <a:solidFill>
                  <a:srgbClr val="000000"/>
                </a:solidFill>
              </a:rPr>
              <a:t>daily active user ratio</a:t>
            </a:r>
            <a:r>
              <a:rPr lang="en" sz="1400">
                <a:solidFill>
                  <a:srgbClr val="000000"/>
                </a:solidFill>
              </a:rPr>
              <a:t> </a:t>
            </a:r>
          </a:p>
          <a:p>
            <a:pPr lvl="0" rtl="0">
              <a:lnSpc>
                <a:spcPct val="115000"/>
              </a:lnSpc>
              <a:spcBef>
                <a:spcPts val="0"/>
              </a:spcBef>
              <a:spcAft>
                <a:spcPts val="0"/>
              </a:spcAft>
              <a:buNone/>
            </a:pPr>
            <a:r>
              <a:rPr lang="en" sz="1400">
                <a:solidFill>
                  <a:srgbClr val="000000"/>
                </a:solidFill>
              </a:rPr>
              <a:t>  of Snapchat users is much higher</a:t>
            </a:r>
          </a:p>
          <a:p>
            <a:pPr lvl="0" rtl="0">
              <a:lnSpc>
                <a:spcPct val="115000"/>
              </a:lnSpc>
              <a:spcBef>
                <a:spcPts val="0"/>
              </a:spcBef>
              <a:spcAft>
                <a:spcPts val="0"/>
              </a:spcAft>
              <a:buNone/>
            </a:pPr>
            <a:r>
              <a:rPr lang="en" sz="1400">
                <a:solidFill>
                  <a:srgbClr val="000000"/>
                </a:solidFill>
              </a:rPr>
              <a:t>• These users </a:t>
            </a:r>
            <a:r>
              <a:rPr b="1" lang="en" sz="1400">
                <a:solidFill>
                  <a:srgbClr val="000000"/>
                </a:solidFill>
              </a:rPr>
              <a:t>spend 25 to 30 minutes on Snapchat.</a:t>
            </a:r>
            <a:r>
              <a:rPr lang="en" sz="1400">
                <a:solidFill>
                  <a:srgbClr val="000000"/>
                </a:solidFill>
              </a:rPr>
              <a:t> </a:t>
            </a:r>
          </a:p>
          <a:p>
            <a:pPr lvl="0" rtl="0">
              <a:lnSpc>
                <a:spcPct val="115000"/>
              </a:lnSpc>
              <a:spcBef>
                <a:spcPts val="0"/>
              </a:spcBef>
              <a:spcAft>
                <a:spcPts val="0"/>
              </a:spcAft>
              <a:buNone/>
            </a:pPr>
            <a:r>
              <a:rPr lang="en" sz="1400">
                <a:solidFill>
                  <a:srgbClr val="000000"/>
                </a:solidFill>
              </a:rPr>
              <a:t>  Instagram users spend an average of 21 minutes in the app </a:t>
            </a:r>
          </a:p>
          <a:p>
            <a:pPr lvl="0" rtl="0">
              <a:lnSpc>
                <a:spcPct val="115000"/>
              </a:lnSpc>
              <a:spcBef>
                <a:spcPts val="0"/>
              </a:spcBef>
              <a:spcAft>
                <a:spcPts val="0"/>
              </a:spcAft>
              <a:buNone/>
            </a:pPr>
            <a:r>
              <a:rPr lang="en" sz="1400">
                <a:solidFill>
                  <a:srgbClr val="000000"/>
                </a:solidFill>
              </a:rPr>
              <a:t>  per day. </a:t>
            </a:r>
            <a:r>
              <a:rPr i="1" lang="en" sz="1400">
                <a:solidFill>
                  <a:schemeClr val="dk1"/>
                </a:solidFill>
              </a:rPr>
              <a:t>There are not metrics for time spent on stories.</a:t>
            </a:r>
          </a:p>
        </p:txBody>
      </p:sp>
      <p:pic>
        <p:nvPicPr>
          <p:cNvPr id="148" name="Shape 148"/>
          <p:cNvPicPr preferRelativeResize="0"/>
          <p:nvPr/>
        </p:nvPicPr>
        <p:blipFill>
          <a:blip r:embed="rId3">
            <a:alphaModFix/>
          </a:blip>
          <a:stretch>
            <a:fillRect/>
          </a:stretch>
        </p:blipFill>
        <p:spPr>
          <a:xfrm>
            <a:off x="6482929" y="1797100"/>
            <a:ext cx="1957199" cy="1957173"/>
          </a:xfrm>
          <a:prstGeom prst="rect">
            <a:avLst/>
          </a:prstGeom>
          <a:noFill/>
          <a:ln>
            <a:noFill/>
          </a:ln>
        </p:spPr>
      </p:pic>
      <p:sp>
        <p:nvSpPr>
          <p:cNvPr id="149" name="Shape 149"/>
          <p:cNvSpPr txBox="1"/>
          <p:nvPr/>
        </p:nvSpPr>
        <p:spPr>
          <a:xfrm>
            <a:off x="323750" y="4818925"/>
            <a:ext cx="5423100" cy="331200"/>
          </a:xfrm>
          <a:prstGeom prst="rect">
            <a:avLst/>
          </a:prstGeom>
          <a:noFill/>
          <a:ln>
            <a:noFill/>
          </a:ln>
        </p:spPr>
        <p:txBody>
          <a:bodyPr anchorCtr="0" anchor="t" bIns="91425" lIns="91425" rIns="91425" tIns="91425">
            <a:noAutofit/>
          </a:bodyPr>
          <a:lstStyle/>
          <a:p>
            <a:pPr lvl="0">
              <a:spcBef>
                <a:spcPts val="0"/>
              </a:spcBef>
              <a:buNone/>
            </a:pPr>
            <a:r>
              <a:rPr i="1" lang="en" sz="700">
                <a:solidFill>
                  <a:srgbClr val="B7B7B7"/>
                </a:solidFill>
              </a:rPr>
              <a:t>*Statistics collected from: http://www.businessinsider.com/people-are-sharing-less-on-instagram-2016-6</a:t>
            </a:r>
          </a:p>
        </p:txBody>
      </p:sp>
      <p:sp>
        <p:nvSpPr>
          <p:cNvPr id="150" name="Shape 150"/>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idx="1" type="body"/>
          </p:nvPr>
        </p:nvSpPr>
        <p:spPr>
          <a:xfrm>
            <a:off x="311700" y="-175"/>
            <a:ext cx="5232600" cy="5143500"/>
          </a:xfrm>
          <a:prstGeom prst="rect">
            <a:avLst/>
          </a:prstGeom>
        </p:spPr>
        <p:txBody>
          <a:bodyPr anchorCtr="0" anchor="ctr" bIns="91425" lIns="91425" rIns="91425" tIns="91425">
            <a:noAutofit/>
          </a:bodyPr>
          <a:lstStyle/>
          <a:p>
            <a:pPr lvl="0" rtl="0">
              <a:spcBef>
                <a:spcPts val="0"/>
              </a:spcBef>
              <a:spcAft>
                <a:spcPts val="1000"/>
              </a:spcAft>
              <a:buNone/>
            </a:pPr>
            <a:r>
              <a:rPr b="1" lang="en" sz="2800">
                <a:solidFill>
                  <a:schemeClr val="dk1"/>
                </a:solidFill>
              </a:rPr>
              <a:t>Should We Snap</a:t>
            </a:r>
          </a:p>
          <a:p>
            <a:pPr indent="0" lvl="0" marL="0" rtl="0">
              <a:spcBef>
                <a:spcPts val="0"/>
              </a:spcBef>
              <a:spcAft>
                <a:spcPts val="0"/>
              </a:spcAft>
              <a:buNone/>
            </a:pPr>
            <a:r>
              <a:rPr b="1" lang="en" sz="1400">
                <a:solidFill>
                  <a:schemeClr val="dk1"/>
                </a:solidFill>
              </a:rPr>
              <a:t>Why is it a fit for our business?</a:t>
            </a:r>
            <a:r>
              <a:rPr b="1" lang="en" sz="1400">
                <a:solidFill>
                  <a:schemeClr val="dk1"/>
                </a:solidFill>
              </a:rPr>
              <a:t> </a:t>
            </a:r>
          </a:p>
          <a:p>
            <a:pPr indent="0" lvl="0" marL="0">
              <a:spcBef>
                <a:spcPts val="0"/>
              </a:spcBef>
              <a:spcAft>
                <a:spcPts val="0"/>
              </a:spcAft>
              <a:buNone/>
            </a:pPr>
            <a:r>
              <a:rPr lang="en" sz="1400">
                <a:solidFill>
                  <a:schemeClr val="dk1"/>
                </a:solidFill>
              </a:rPr>
              <a:t>Ex. Answer: We’re serious about adding value, but we don’t take ourselves too seriously; Snapchat users appreciate this! </a:t>
            </a:r>
          </a:p>
          <a:p>
            <a:pPr indent="0" lvl="0" marL="0">
              <a:spcBef>
                <a:spcPts val="0"/>
              </a:spcBef>
              <a:spcAft>
                <a:spcPts val="0"/>
              </a:spcAft>
              <a:buNone/>
            </a:pPr>
            <a:r>
              <a:rPr b="1" lang="en" sz="1400">
                <a:solidFill>
                  <a:schemeClr val="dk1"/>
                </a:solidFill>
              </a:rPr>
              <a:t>How can we benefit? </a:t>
            </a:r>
          </a:p>
          <a:p>
            <a:pPr indent="0" lvl="0" marL="0">
              <a:spcBef>
                <a:spcPts val="0"/>
              </a:spcBef>
              <a:spcAft>
                <a:spcPts val="0"/>
              </a:spcAft>
              <a:buNone/>
            </a:pPr>
            <a:r>
              <a:rPr lang="en" sz="1400">
                <a:solidFill>
                  <a:schemeClr val="dk1"/>
                </a:solidFill>
              </a:rPr>
              <a:t>Ex. Answer: It’s easy-to-use; it won’t break the bank to experiment; we can run timely, exclusive promotions to an engaged audience; we can showcase our culture; we can solicit</a:t>
            </a:r>
            <a:r>
              <a:rPr lang="en" sz="1400">
                <a:solidFill>
                  <a:schemeClr val="dk1"/>
                </a:solidFill>
              </a:rPr>
              <a:t> feedback through one-to-one </a:t>
            </a:r>
            <a:r>
              <a:rPr lang="en" sz="1400">
                <a:solidFill>
                  <a:schemeClr val="dk1"/>
                </a:solidFill>
              </a:rPr>
              <a:t>conversations with our followers. </a:t>
            </a:r>
          </a:p>
          <a:p>
            <a:pPr indent="0" lvl="0" marL="0">
              <a:spcBef>
                <a:spcPts val="0"/>
              </a:spcBef>
              <a:spcAft>
                <a:spcPts val="0"/>
              </a:spcAft>
              <a:buNone/>
            </a:pPr>
            <a:r>
              <a:rPr b="1" lang="en" sz="1400">
                <a:solidFill>
                  <a:schemeClr val="dk1"/>
                </a:solidFill>
              </a:rPr>
              <a:t>What important audiences can we reach?</a:t>
            </a:r>
          </a:p>
          <a:p>
            <a:pPr indent="0" lvl="0" marL="0" rtl="0">
              <a:spcBef>
                <a:spcPts val="0"/>
              </a:spcBef>
              <a:spcAft>
                <a:spcPts val="0"/>
              </a:spcAft>
              <a:buNone/>
            </a:pPr>
            <a:r>
              <a:rPr lang="en" sz="1400">
                <a:solidFill>
                  <a:schemeClr val="dk1"/>
                </a:solidFill>
              </a:rPr>
              <a:t>Ex. Answer: We can get the attention of a younger, early-adopting segment of our customer base that is harder to reach on more mature channels such as Facebook. </a:t>
            </a:r>
          </a:p>
        </p:txBody>
      </p:sp>
      <p:sp>
        <p:nvSpPr>
          <p:cNvPr id="156" name="Shape 156"/>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sp>
        <p:nvSpPr>
          <p:cNvPr id="157" name="Shape 157"/>
          <p:cNvSpPr/>
          <p:nvPr/>
        </p:nvSpPr>
        <p:spPr>
          <a:xfrm>
            <a:off x="3709800" y="475700"/>
            <a:ext cx="1724400" cy="773100"/>
          </a:xfrm>
          <a:prstGeom prst="wedgeRectCallout">
            <a:avLst>
              <a:gd fmla="val -20881" name="adj1"/>
              <a:gd fmla="val 80753" name="adj2"/>
            </a:avLst>
          </a:prstGeom>
          <a:solidFill>
            <a:srgbClr val="FFF705"/>
          </a:solidFill>
          <a:ln>
            <a:noFill/>
          </a:ln>
        </p:spPr>
        <p:txBody>
          <a:bodyPr anchorCtr="0" anchor="ctr" bIns="91425" lIns="91425" rIns="91425" tIns="91425">
            <a:noAutofit/>
          </a:bodyPr>
          <a:lstStyle/>
          <a:p>
            <a:pPr lvl="0" rtl="0" algn="ctr">
              <a:lnSpc>
                <a:spcPct val="115000"/>
              </a:lnSpc>
              <a:spcBef>
                <a:spcPts val="0"/>
              </a:spcBef>
              <a:spcAft>
                <a:spcPts val="0"/>
              </a:spcAft>
              <a:buClr>
                <a:schemeClr val="dk1"/>
              </a:buClr>
              <a:buSzPct val="91666"/>
              <a:buFont typeface="Arial"/>
              <a:buNone/>
            </a:pPr>
            <a:r>
              <a:rPr b="1" i="1" lang="en" sz="1200"/>
              <a:t>Customize this slide for your business!</a:t>
            </a:r>
          </a:p>
        </p:txBody>
      </p:sp>
      <p:pic>
        <p:nvPicPr>
          <p:cNvPr id="158" name="Shape 158"/>
          <p:cNvPicPr preferRelativeResize="0"/>
          <p:nvPr/>
        </p:nvPicPr>
        <p:blipFill rotWithShape="1">
          <a:blip r:embed="rId3">
            <a:alphaModFix/>
          </a:blip>
          <a:srcRect b="0" l="12391" r="12096" t="0"/>
          <a:stretch/>
        </p:blipFill>
        <p:spPr>
          <a:xfrm rot="-549974">
            <a:off x="7474037" y="2669725"/>
            <a:ext cx="1117998" cy="1146328"/>
          </a:xfrm>
          <a:prstGeom prst="rect">
            <a:avLst/>
          </a:prstGeom>
          <a:noFill/>
          <a:ln>
            <a:noFill/>
          </a:ln>
        </p:spPr>
      </p:pic>
      <p:pic>
        <p:nvPicPr>
          <p:cNvPr id="159" name="Shape 159"/>
          <p:cNvPicPr preferRelativeResize="0"/>
          <p:nvPr/>
        </p:nvPicPr>
        <p:blipFill>
          <a:blip r:embed="rId4">
            <a:alphaModFix/>
          </a:blip>
          <a:stretch>
            <a:fillRect/>
          </a:stretch>
        </p:blipFill>
        <p:spPr>
          <a:xfrm rot="382552">
            <a:off x="6358311" y="2310520"/>
            <a:ext cx="1027426" cy="964500"/>
          </a:xfrm>
          <a:prstGeom prst="rect">
            <a:avLst/>
          </a:prstGeom>
          <a:noFill/>
          <a:ln>
            <a:noFill/>
          </a:ln>
        </p:spPr>
      </p:pic>
      <p:pic>
        <p:nvPicPr>
          <p:cNvPr id="160" name="Shape 160"/>
          <p:cNvPicPr preferRelativeResize="0"/>
          <p:nvPr/>
        </p:nvPicPr>
        <p:blipFill>
          <a:blip r:embed="rId5">
            <a:alphaModFix/>
          </a:blip>
          <a:stretch>
            <a:fillRect/>
          </a:stretch>
        </p:blipFill>
        <p:spPr>
          <a:xfrm>
            <a:off x="7203537" y="1337097"/>
            <a:ext cx="1118000" cy="12508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idx="1" type="body"/>
          </p:nvPr>
        </p:nvSpPr>
        <p:spPr>
          <a:xfrm>
            <a:off x="311700" y="310525"/>
            <a:ext cx="5232600" cy="4839600"/>
          </a:xfrm>
          <a:prstGeom prst="rect">
            <a:avLst/>
          </a:prstGeom>
        </p:spPr>
        <p:txBody>
          <a:bodyPr anchorCtr="0" anchor="ctr" bIns="91425" lIns="91425" rIns="91425" tIns="91425">
            <a:noAutofit/>
          </a:bodyPr>
          <a:lstStyle/>
          <a:p>
            <a:pPr lvl="0" rtl="0">
              <a:lnSpc>
                <a:spcPct val="115000"/>
              </a:lnSpc>
              <a:spcBef>
                <a:spcPts val="0"/>
              </a:spcBef>
              <a:spcAft>
                <a:spcPts val="1000"/>
              </a:spcAft>
              <a:buClr>
                <a:schemeClr val="dk1"/>
              </a:buClr>
              <a:buSzPct val="39285"/>
              <a:buFont typeface="Arial"/>
              <a:buNone/>
            </a:pPr>
            <a:r>
              <a:rPr b="1" lang="en" sz="2800">
                <a:solidFill>
                  <a:schemeClr val="dk1"/>
                </a:solidFill>
              </a:rPr>
              <a:t>Let’s </a:t>
            </a:r>
            <a:r>
              <a:rPr b="1" lang="en" sz="2800">
                <a:solidFill>
                  <a:schemeClr val="dk1"/>
                </a:solidFill>
              </a:rPr>
              <a:t>Get Snapping</a:t>
            </a:r>
          </a:p>
          <a:p>
            <a:pPr indent="0" lvl="0" marL="0" rtl="0">
              <a:lnSpc>
                <a:spcPct val="115000"/>
              </a:lnSpc>
              <a:spcBef>
                <a:spcPts val="0"/>
              </a:spcBef>
              <a:spcAft>
                <a:spcPts val="0"/>
              </a:spcAft>
              <a:buNone/>
            </a:pPr>
            <a:r>
              <a:rPr b="1" lang="en" sz="1400">
                <a:solidFill>
                  <a:schemeClr val="dk1"/>
                </a:solidFill>
              </a:rPr>
              <a:t>What kind of Snaps can our business produce? </a:t>
            </a:r>
          </a:p>
          <a:p>
            <a:pPr indent="0" lvl="0" marL="0">
              <a:lnSpc>
                <a:spcPct val="115000"/>
              </a:lnSpc>
              <a:spcBef>
                <a:spcPts val="0"/>
              </a:spcBef>
              <a:spcAft>
                <a:spcPts val="0"/>
              </a:spcAft>
              <a:buNone/>
            </a:pPr>
            <a:r>
              <a:rPr lang="en" sz="1400">
                <a:solidFill>
                  <a:schemeClr val="dk1"/>
                </a:solidFill>
              </a:rPr>
              <a:t>Ex. Answer: The options are endless! Through images, stories, video, and emojis, we could promote our products, provide behind-the-scenes access, share events happening in real-time, answer questions from customers, and more! </a:t>
            </a:r>
          </a:p>
          <a:p>
            <a:pPr indent="0" lvl="0" marL="0">
              <a:lnSpc>
                <a:spcPct val="115000"/>
              </a:lnSpc>
              <a:spcBef>
                <a:spcPts val="0"/>
              </a:spcBef>
              <a:spcAft>
                <a:spcPts val="0"/>
              </a:spcAft>
              <a:buNone/>
            </a:pPr>
            <a:r>
              <a:rPr b="1" lang="en" sz="1400">
                <a:solidFill>
                  <a:schemeClr val="dk1"/>
                </a:solidFill>
              </a:rPr>
              <a:t>What can we promote on Snapchat? </a:t>
            </a:r>
          </a:p>
          <a:p>
            <a:pPr indent="0" lvl="0" marL="0">
              <a:lnSpc>
                <a:spcPct val="115000"/>
              </a:lnSpc>
              <a:spcBef>
                <a:spcPts val="0"/>
              </a:spcBef>
              <a:spcAft>
                <a:spcPts val="0"/>
              </a:spcAft>
              <a:buNone/>
            </a:pPr>
            <a:r>
              <a:rPr lang="en" sz="1400">
                <a:solidFill>
                  <a:schemeClr val="dk1"/>
                </a:solidFill>
              </a:rPr>
              <a:t>Ex. Answer: We can promote our sales, our culture, our events, our employees, our fans, and our customers. </a:t>
            </a:r>
          </a:p>
        </p:txBody>
      </p:sp>
      <p:pic>
        <p:nvPicPr>
          <p:cNvPr descr="IMG_3045.png" id="166" name="Shape 166"/>
          <p:cNvPicPr preferRelativeResize="0"/>
          <p:nvPr/>
        </p:nvPicPr>
        <p:blipFill>
          <a:blip r:embed="rId3">
            <a:alphaModFix/>
          </a:blip>
          <a:stretch>
            <a:fillRect/>
          </a:stretch>
        </p:blipFill>
        <p:spPr>
          <a:xfrm>
            <a:off x="6695399" y="1249523"/>
            <a:ext cx="1539724" cy="2741075"/>
          </a:xfrm>
          <a:prstGeom prst="rect">
            <a:avLst/>
          </a:prstGeom>
          <a:noFill/>
          <a:ln>
            <a:noFill/>
          </a:ln>
        </p:spPr>
      </p:pic>
      <p:sp>
        <p:nvSpPr>
          <p:cNvPr id="167" name="Shape 167"/>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pic>
        <p:nvPicPr>
          <p:cNvPr id="168" name="Shape 168"/>
          <p:cNvPicPr preferRelativeResize="0"/>
          <p:nvPr/>
        </p:nvPicPr>
        <p:blipFill>
          <a:blip r:embed="rId4">
            <a:alphaModFix/>
          </a:blip>
          <a:stretch>
            <a:fillRect/>
          </a:stretch>
        </p:blipFill>
        <p:spPr>
          <a:xfrm>
            <a:off x="6546860" y="696983"/>
            <a:ext cx="1824399" cy="3830498"/>
          </a:xfrm>
          <a:prstGeom prst="rect">
            <a:avLst/>
          </a:prstGeom>
          <a:noFill/>
          <a:ln>
            <a:noFill/>
          </a:ln>
        </p:spPr>
      </p:pic>
      <p:sp>
        <p:nvSpPr>
          <p:cNvPr id="169" name="Shape 169"/>
          <p:cNvSpPr/>
          <p:nvPr/>
        </p:nvSpPr>
        <p:spPr>
          <a:xfrm>
            <a:off x="3709800" y="475700"/>
            <a:ext cx="1724400" cy="773100"/>
          </a:xfrm>
          <a:prstGeom prst="wedgeRectCallout">
            <a:avLst>
              <a:gd fmla="val -20881" name="adj1"/>
              <a:gd fmla="val 80753" name="adj2"/>
            </a:avLst>
          </a:prstGeom>
          <a:solidFill>
            <a:srgbClr val="FFF705"/>
          </a:solidFill>
          <a:ln>
            <a:noFill/>
          </a:ln>
        </p:spPr>
        <p:txBody>
          <a:bodyPr anchorCtr="0" anchor="ctr" bIns="91425" lIns="91425" rIns="91425" tIns="91425">
            <a:noAutofit/>
          </a:bodyPr>
          <a:lstStyle/>
          <a:p>
            <a:pPr lvl="0" rtl="0" algn="ctr">
              <a:lnSpc>
                <a:spcPct val="115000"/>
              </a:lnSpc>
              <a:spcBef>
                <a:spcPts val="0"/>
              </a:spcBef>
              <a:spcAft>
                <a:spcPts val="0"/>
              </a:spcAft>
              <a:buNone/>
            </a:pPr>
            <a:r>
              <a:rPr b="1" i="1" lang="en" sz="1200"/>
              <a:t>Customize this slide for your business!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pic>
        <p:nvPicPr>
          <p:cNvPr descr="Slide12.jpg" id="174" name="Shape 174"/>
          <p:cNvPicPr preferRelativeResize="0"/>
          <p:nvPr/>
        </p:nvPicPr>
        <p:blipFill rotWithShape="1">
          <a:blip r:embed="rId3">
            <a:alphaModFix/>
          </a:blip>
          <a:srcRect b="0" l="0" r="0" t="-2239"/>
          <a:stretch/>
        </p:blipFill>
        <p:spPr>
          <a:xfrm>
            <a:off x="6393387" y="1711199"/>
            <a:ext cx="2151125" cy="2067275"/>
          </a:xfrm>
          <a:prstGeom prst="rect">
            <a:avLst/>
          </a:prstGeom>
          <a:noFill/>
          <a:ln>
            <a:noFill/>
          </a:ln>
        </p:spPr>
      </p:pic>
      <p:sp>
        <p:nvSpPr>
          <p:cNvPr id="175" name="Shape 175"/>
          <p:cNvSpPr txBox="1"/>
          <p:nvPr>
            <p:ph idx="1" type="body"/>
          </p:nvPr>
        </p:nvSpPr>
        <p:spPr>
          <a:xfrm>
            <a:off x="311700" y="85900"/>
            <a:ext cx="5232600" cy="5057700"/>
          </a:xfrm>
          <a:prstGeom prst="rect">
            <a:avLst/>
          </a:prstGeom>
        </p:spPr>
        <p:txBody>
          <a:bodyPr anchorCtr="0" anchor="ctr" bIns="91425" lIns="91425" rIns="91425" tIns="91425">
            <a:noAutofit/>
          </a:bodyPr>
          <a:lstStyle/>
          <a:p>
            <a:pPr lvl="0" rtl="0">
              <a:lnSpc>
                <a:spcPct val="115000"/>
              </a:lnSpc>
              <a:spcBef>
                <a:spcPts val="0"/>
              </a:spcBef>
              <a:spcAft>
                <a:spcPts val="0"/>
              </a:spcAft>
              <a:buNone/>
            </a:pPr>
            <a:r>
              <a:rPr b="1" lang="en" sz="2800">
                <a:solidFill>
                  <a:schemeClr val="dk1"/>
                </a:solidFill>
              </a:rPr>
              <a:t>Snapshot of Takeaways</a:t>
            </a:r>
          </a:p>
          <a:p>
            <a:pPr lvl="0" rtl="0">
              <a:lnSpc>
                <a:spcPct val="115000"/>
              </a:lnSpc>
              <a:spcBef>
                <a:spcPts val="0"/>
              </a:spcBef>
              <a:spcAft>
                <a:spcPts val="0"/>
              </a:spcAft>
              <a:buNone/>
            </a:pPr>
            <a:r>
              <a:rPr lang="en" sz="1400">
                <a:solidFill>
                  <a:schemeClr val="dk1"/>
                </a:solidFill>
              </a:rPr>
              <a:t>• Moves us closer to our customers </a:t>
            </a:r>
          </a:p>
          <a:p>
            <a:pPr lvl="0" rtl="0">
              <a:lnSpc>
                <a:spcPct val="115000"/>
              </a:lnSpc>
              <a:spcBef>
                <a:spcPts val="0"/>
              </a:spcBef>
              <a:spcAft>
                <a:spcPts val="0"/>
              </a:spcAft>
              <a:buNone/>
            </a:pPr>
            <a:r>
              <a:rPr lang="en" sz="1400">
                <a:solidFill>
                  <a:schemeClr val="dk1"/>
                </a:solidFill>
              </a:rPr>
              <a:t>• </a:t>
            </a:r>
            <a:r>
              <a:rPr lang="en" sz="1400">
                <a:solidFill>
                  <a:schemeClr val="dk1"/>
                </a:solidFill>
              </a:rPr>
              <a:t>Supports our brand marketing strategy </a:t>
            </a:r>
          </a:p>
          <a:p>
            <a:pPr lvl="0" rtl="0">
              <a:lnSpc>
                <a:spcPct val="115000"/>
              </a:lnSpc>
              <a:spcBef>
                <a:spcPts val="0"/>
              </a:spcBef>
              <a:spcAft>
                <a:spcPts val="0"/>
              </a:spcAft>
              <a:buNone/>
            </a:pPr>
            <a:r>
              <a:rPr lang="en" sz="1400">
                <a:solidFill>
                  <a:schemeClr val="dk1"/>
                </a:solidFill>
              </a:rPr>
              <a:t>• Relevant and rapidly growing communication channel</a:t>
            </a:r>
          </a:p>
          <a:p>
            <a:pPr lvl="0" rtl="0">
              <a:lnSpc>
                <a:spcPct val="115000"/>
              </a:lnSpc>
              <a:spcBef>
                <a:spcPts val="0"/>
              </a:spcBef>
              <a:spcAft>
                <a:spcPts val="0"/>
              </a:spcAft>
              <a:buNone/>
            </a:pPr>
            <a:r>
              <a:rPr lang="en" sz="1400">
                <a:solidFill>
                  <a:schemeClr val="dk1"/>
                </a:solidFill>
              </a:rPr>
              <a:t>• Minimal </a:t>
            </a:r>
            <a:r>
              <a:rPr lang="en" sz="1400">
                <a:solidFill>
                  <a:schemeClr val="dk1"/>
                </a:solidFill>
              </a:rPr>
              <a:t>investment required to get started </a:t>
            </a:r>
          </a:p>
          <a:p>
            <a:pPr lvl="0" rtl="0">
              <a:lnSpc>
                <a:spcPct val="115000"/>
              </a:lnSpc>
              <a:spcBef>
                <a:spcPts val="0"/>
              </a:spcBef>
              <a:spcAft>
                <a:spcPts val="0"/>
              </a:spcAft>
              <a:buNone/>
            </a:pPr>
            <a:r>
              <a:rPr lang="en" sz="1400">
                <a:solidFill>
                  <a:schemeClr val="dk1"/>
                </a:solidFill>
              </a:rPr>
              <a:t>• We can still be early to the game and a leader in our industry</a:t>
            </a:r>
          </a:p>
          <a:p>
            <a:pPr lvl="0">
              <a:spcBef>
                <a:spcPts val="0"/>
              </a:spcBef>
              <a:spcAft>
                <a:spcPts val="0"/>
              </a:spcAft>
              <a:buClr>
                <a:schemeClr val="dk1"/>
              </a:buClr>
              <a:buSzPct val="78571"/>
              <a:buFont typeface="Arial"/>
              <a:buNone/>
            </a:pPr>
            <a:r>
              <a:rPr lang="en" sz="1400">
                <a:solidFill>
                  <a:schemeClr val="dk1"/>
                </a:solidFill>
              </a:rPr>
              <a:t>• Easy to integrate into our day-to-day work</a:t>
            </a:r>
          </a:p>
        </p:txBody>
      </p:sp>
      <p:sp>
        <p:nvSpPr>
          <p:cNvPr id="176" name="Shape 176"/>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sp>
        <p:nvSpPr>
          <p:cNvPr id="177" name="Shape 177"/>
          <p:cNvSpPr/>
          <p:nvPr/>
        </p:nvSpPr>
        <p:spPr>
          <a:xfrm>
            <a:off x="3709800" y="475700"/>
            <a:ext cx="1724400" cy="773100"/>
          </a:xfrm>
          <a:prstGeom prst="wedgeRectCallout">
            <a:avLst>
              <a:gd fmla="val -20881" name="adj1"/>
              <a:gd fmla="val 80753" name="adj2"/>
            </a:avLst>
          </a:prstGeom>
          <a:solidFill>
            <a:srgbClr val="FFF705"/>
          </a:solidFill>
          <a:ln>
            <a:noFill/>
          </a:ln>
        </p:spPr>
        <p:txBody>
          <a:bodyPr anchorCtr="0" anchor="ctr" bIns="91425" lIns="91425" rIns="91425" tIns="91425">
            <a:noAutofit/>
          </a:bodyPr>
          <a:lstStyle/>
          <a:p>
            <a:pPr lvl="0" rtl="0" algn="ctr">
              <a:lnSpc>
                <a:spcPct val="115000"/>
              </a:lnSpc>
              <a:spcBef>
                <a:spcPts val="0"/>
              </a:spcBef>
              <a:spcAft>
                <a:spcPts val="0"/>
              </a:spcAft>
              <a:buNone/>
            </a:pPr>
            <a:r>
              <a:rPr b="1" i="1" lang="en" sz="1200"/>
              <a:t>Customize this slide for your business!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idx="1" type="body"/>
          </p:nvPr>
        </p:nvSpPr>
        <p:spPr>
          <a:xfrm>
            <a:off x="311700" y="175"/>
            <a:ext cx="5256600" cy="5143500"/>
          </a:xfrm>
          <a:prstGeom prst="rect">
            <a:avLst/>
          </a:prstGeom>
        </p:spPr>
        <p:txBody>
          <a:bodyPr anchorCtr="0" anchor="ctr" bIns="91425" lIns="91425" rIns="91425" tIns="91425">
            <a:noAutofit/>
          </a:bodyPr>
          <a:lstStyle/>
          <a:p>
            <a:pPr lvl="0" rtl="0">
              <a:spcBef>
                <a:spcPts val="0"/>
              </a:spcBef>
              <a:spcAft>
                <a:spcPts val="1000"/>
              </a:spcAft>
              <a:buNone/>
            </a:pPr>
            <a:r>
              <a:rPr b="1" lang="en" sz="2800">
                <a:solidFill>
                  <a:schemeClr val="dk1"/>
                </a:solidFill>
              </a:rPr>
              <a:t>What is Snapchat</a:t>
            </a:r>
          </a:p>
          <a:p>
            <a:pPr lvl="0">
              <a:spcBef>
                <a:spcPts val="0"/>
              </a:spcBef>
              <a:spcAft>
                <a:spcPts val="0"/>
              </a:spcAft>
              <a:buNone/>
            </a:pPr>
            <a:r>
              <a:rPr lang="en" sz="1400">
                <a:solidFill>
                  <a:schemeClr val="dk1"/>
                </a:solidFill>
              </a:rPr>
              <a:t>Snapchat lets users live in the moment by allowing them to easily talk with friends, view Live Stories from around the world, and explore news in Discover. Snaps live on the app for 24 hours, making it a unique opportunity for experimentation in both ad style and community engagement. </a:t>
            </a:r>
          </a:p>
        </p:txBody>
      </p:sp>
      <p:pic>
        <p:nvPicPr>
          <p:cNvPr descr="Slide1.png" id="62" name="Shape 62"/>
          <p:cNvPicPr preferRelativeResize="0"/>
          <p:nvPr/>
        </p:nvPicPr>
        <p:blipFill>
          <a:blip r:embed="rId3">
            <a:alphaModFix/>
          </a:blip>
          <a:stretch>
            <a:fillRect/>
          </a:stretch>
        </p:blipFill>
        <p:spPr>
          <a:xfrm>
            <a:off x="6485853" y="1794872"/>
            <a:ext cx="1961696" cy="1957174"/>
          </a:xfrm>
          <a:prstGeom prst="rect">
            <a:avLst/>
          </a:prstGeom>
          <a:noFill/>
          <a:ln>
            <a:noFill/>
          </a:ln>
        </p:spPr>
      </p:pic>
      <p:sp>
        <p:nvSpPr>
          <p:cNvPr id="63" name="Shape 63"/>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idx="1" type="body"/>
          </p:nvPr>
        </p:nvSpPr>
        <p:spPr>
          <a:xfrm>
            <a:off x="311700" y="0"/>
            <a:ext cx="5256600" cy="5143500"/>
          </a:xfrm>
          <a:prstGeom prst="rect">
            <a:avLst/>
          </a:prstGeom>
        </p:spPr>
        <p:txBody>
          <a:bodyPr anchorCtr="0" anchor="ctr" bIns="91425" lIns="91425" rIns="91425" tIns="91425">
            <a:noAutofit/>
          </a:bodyPr>
          <a:lstStyle/>
          <a:p>
            <a:pPr lvl="0" rtl="0">
              <a:lnSpc>
                <a:spcPct val="115000"/>
              </a:lnSpc>
              <a:spcBef>
                <a:spcPts val="0"/>
              </a:spcBef>
              <a:spcAft>
                <a:spcPts val="1000"/>
              </a:spcAft>
              <a:buNone/>
            </a:pPr>
            <a:r>
              <a:rPr b="1" lang="en" sz="2800">
                <a:solidFill>
                  <a:schemeClr val="dk1"/>
                </a:solidFill>
              </a:rPr>
              <a:t>Snapchat Stats</a:t>
            </a:r>
          </a:p>
          <a:p>
            <a:pPr lvl="0" rtl="0">
              <a:spcBef>
                <a:spcPts val="0"/>
              </a:spcBef>
              <a:spcAft>
                <a:spcPts val="0"/>
              </a:spcAft>
              <a:buNone/>
            </a:pPr>
            <a:r>
              <a:rPr lang="en" sz="1400">
                <a:solidFill>
                  <a:schemeClr val="dk1"/>
                </a:solidFill>
              </a:rPr>
              <a:t>• Daily Active Users: </a:t>
            </a:r>
            <a:r>
              <a:rPr b="1" lang="en" sz="1400">
                <a:solidFill>
                  <a:schemeClr val="dk1"/>
                </a:solidFill>
              </a:rPr>
              <a:t>150+ million</a:t>
            </a:r>
          </a:p>
          <a:p>
            <a:pPr lvl="0" rtl="0">
              <a:spcBef>
                <a:spcPts val="0"/>
              </a:spcBef>
              <a:spcAft>
                <a:spcPts val="0"/>
              </a:spcAft>
              <a:buNone/>
            </a:pPr>
            <a:r>
              <a:rPr lang="en" sz="1400">
                <a:solidFill>
                  <a:schemeClr val="dk1"/>
                </a:solidFill>
              </a:rPr>
              <a:t>• Average Time Spent on Snapchat: </a:t>
            </a:r>
            <a:r>
              <a:rPr b="1" lang="en" sz="1400">
                <a:solidFill>
                  <a:schemeClr val="dk1"/>
                </a:solidFill>
              </a:rPr>
              <a:t>20-30 min.</a:t>
            </a:r>
          </a:p>
          <a:p>
            <a:pPr lvl="0" rtl="0">
              <a:spcBef>
                <a:spcPts val="0"/>
              </a:spcBef>
              <a:spcAft>
                <a:spcPts val="0"/>
              </a:spcAft>
              <a:buNone/>
            </a:pPr>
            <a:r>
              <a:rPr lang="en" sz="1400">
                <a:solidFill>
                  <a:schemeClr val="dk1"/>
                </a:solidFill>
              </a:rPr>
              <a:t>• Snaps sent per day: </a:t>
            </a:r>
            <a:r>
              <a:rPr b="1" lang="en" sz="1400">
                <a:solidFill>
                  <a:schemeClr val="dk1"/>
                </a:solidFill>
              </a:rPr>
              <a:t>400 million</a:t>
            </a:r>
          </a:p>
          <a:p>
            <a:pPr lvl="0" rtl="0">
              <a:spcBef>
                <a:spcPts val="0"/>
              </a:spcBef>
              <a:spcAft>
                <a:spcPts val="0"/>
              </a:spcAft>
              <a:buNone/>
            </a:pPr>
            <a:r>
              <a:rPr lang="en" sz="1400">
                <a:solidFill>
                  <a:schemeClr val="dk1"/>
                </a:solidFill>
              </a:rPr>
              <a:t>• Snaps sent per second: </a:t>
            </a:r>
            <a:r>
              <a:rPr b="1" lang="en" sz="1400">
                <a:solidFill>
                  <a:schemeClr val="dk1"/>
                </a:solidFill>
              </a:rPr>
              <a:t>9,000</a:t>
            </a:r>
          </a:p>
          <a:p>
            <a:pPr lvl="0" rtl="0">
              <a:spcBef>
                <a:spcPts val="0"/>
              </a:spcBef>
              <a:spcAft>
                <a:spcPts val="0"/>
              </a:spcAft>
              <a:buNone/>
            </a:pPr>
            <a:r>
              <a:rPr lang="en" sz="1400">
                <a:solidFill>
                  <a:schemeClr val="dk1"/>
                </a:solidFill>
              </a:rPr>
              <a:t>• Snapchat Videos Watched Per Day: </a:t>
            </a:r>
            <a:r>
              <a:rPr b="1" lang="en" sz="1400">
                <a:solidFill>
                  <a:schemeClr val="dk1"/>
                </a:solidFill>
              </a:rPr>
              <a:t>10 billion</a:t>
            </a:r>
            <a:r>
              <a:rPr lang="en" sz="1400">
                <a:solidFill>
                  <a:schemeClr val="dk1"/>
                </a:solidFill>
              </a:rPr>
              <a:t> </a:t>
            </a:r>
          </a:p>
        </p:txBody>
      </p:sp>
      <p:sp>
        <p:nvSpPr>
          <p:cNvPr id="69" name="Shape 69"/>
          <p:cNvSpPr txBox="1"/>
          <p:nvPr/>
        </p:nvSpPr>
        <p:spPr>
          <a:xfrm>
            <a:off x="311700" y="4900275"/>
            <a:ext cx="2679600" cy="243300"/>
          </a:xfrm>
          <a:prstGeom prst="rect">
            <a:avLst/>
          </a:prstGeom>
          <a:noFill/>
          <a:ln>
            <a:noFill/>
          </a:ln>
        </p:spPr>
        <p:txBody>
          <a:bodyPr anchorCtr="0" anchor="t" bIns="91425" lIns="91425" rIns="91425" tIns="91425">
            <a:noAutofit/>
          </a:bodyPr>
          <a:lstStyle/>
          <a:p>
            <a:pPr lvl="0">
              <a:spcBef>
                <a:spcPts val="0"/>
              </a:spcBef>
              <a:buClr>
                <a:schemeClr val="dk1"/>
              </a:buClr>
              <a:buSzPct val="157142"/>
              <a:buFont typeface="Arial"/>
              <a:buNone/>
            </a:pPr>
            <a:r>
              <a:rPr i="1" lang="en" sz="700">
                <a:solidFill>
                  <a:srgbClr val="B7B7B7"/>
                </a:solidFill>
              </a:rPr>
              <a:t>Statistics collected from: http://snapchat.com/ads </a:t>
            </a:r>
          </a:p>
        </p:txBody>
      </p:sp>
      <p:pic>
        <p:nvPicPr>
          <p:cNvPr descr="IMG_9878.png" id="70" name="Shape 70"/>
          <p:cNvPicPr preferRelativeResize="0"/>
          <p:nvPr/>
        </p:nvPicPr>
        <p:blipFill>
          <a:blip r:embed="rId3">
            <a:alphaModFix/>
          </a:blip>
          <a:stretch>
            <a:fillRect/>
          </a:stretch>
        </p:blipFill>
        <p:spPr>
          <a:xfrm>
            <a:off x="6696673" y="1265962"/>
            <a:ext cx="1541007" cy="2743385"/>
          </a:xfrm>
          <a:prstGeom prst="rect">
            <a:avLst/>
          </a:prstGeom>
          <a:noFill/>
          <a:ln>
            <a:noFill/>
          </a:ln>
        </p:spPr>
      </p:pic>
      <p:sp>
        <p:nvSpPr>
          <p:cNvPr id="71" name="Shape 71"/>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pic>
        <p:nvPicPr>
          <p:cNvPr id="72" name="Shape 72"/>
          <p:cNvPicPr preferRelativeResize="0"/>
          <p:nvPr/>
        </p:nvPicPr>
        <p:blipFill>
          <a:blip r:embed="rId4">
            <a:alphaModFix/>
          </a:blip>
          <a:stretch>
            <a:fillRect/>
          </a:stretch>
        </p:blipFill>
        <p:spPr>
          <a:xfrm>
            <a:off x="6546850" y="706950"/>
            <a:ext cx="1824399" cy="3830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idx="1" type="body"/>
          </p:nvPr>
        </p:nvSpPr>
        <p:spPr>
          <a:xfrm>
            <a:off x="311700" y="125"/>
            <a:ext cx="5256600" cy="5143500"/>
          </a:xfrm>
          <a:prstGeom prst="rect">
            <a:avLst/>
          </a:prstGeom>
        </p:spPr>
        <p:txBody>
          <a:bodyPr anchorCtr="0" anchor="ctr" bIns="91425" lIns="91425" rIns="91425" tIns="91425">
            <a:noAutofit/>
          </a:bodyPr>
          <a:lstStyle/>
          <a:p>
            <a:pPr lvl="0" rtl="0">
              <a:lnSpc>
                <a:spcPct val="115000"/>
              </a:lnSpc>
              <a:spcBef>
                <a:spcPts val="0"/>
              </a:spcBef>
              <a:spcAft>
                <a:spcPts val="1000"/>
              </a:spcAft>
              <a:buClr>
                <a:schemeClr val="dk1"/>
              </a:buClr>
              <a:buSzPct val="39285"/>
              <a:buFont typeface="Arial"/>
              <a:buNone/>
            </a:pPr>
            <a:r>
              <a:rPr b="1" lang="en" sz="2800">
                <a:solidFill>
                  <a:schemeClr val="dk1"/>
                </a:solidFill>
              </a:rPr>
              <a:t>Snapchat Reach</a:t>
            </a:r>
          </a:p>
          <a:p>
            <a:pPr lvl="0" rtl="0">
              <a:spcBef>
                <a:spcPts val="0"/>
              </a:spcBef>
              <a:spcAft>
                <a:spcPts val="0"/>
              </a:spcAft>
              <a:buNone/>
            </a:pPr>
            <a:r>
              <a:rPr lang="en" sz="1400">
                <a:solidFill>
                  <a:schemeClr val="dk1"/>
                </a:solidFill>
              </a:rPr>
              <a:t>• Reaches ~</a:t>
            </a:r>
            <a:r>
              <a:rPr b="1" lang="en" sz="1400">
                <a:solidFill>
                  <a:schemeClr val="dk1"/>
                </a:solidFill>
              </a:rPr>
              <a:t>41%</a:t>
            </a:r>
            <a:r>
              <a:rPr lang="en" sz="1400">
                <a:solidFill>
                  <a:schemeClr val="dk1"/>
                </a:solidFill>
              </a:rPr>
              <a:t> </a:t>
            </a:r>
            <a:r>
              <a:rPr b="1" lang="en" sz="1400">
                <a:solidFill>
                  <a:schemeClr val="dk1"/>
                </a:solidFill>
              </a:rPr>
              <a:t>of 18-34 year-olds</a:t>
            </a:r>
            <a:r>
              <a:rPr lang="en" sz="1400">
                <a:solidFill>
                  <a:schemeClr val="dk1"/>
                </a:solidFill>
              </a:rPr>
              <a:t> in the U.S.</a:t>
            </a:r>
          </a:p>
          <a:p>
            <a:pPr lvl="0" rtl="0">
              <a:spcBef>
                <a:spcPts val="0"/>
              </a:spcBef>
              <a:spcAft>
                <a:spcPts val="0"/>
              </a:spcAft>
              <a:buNone/>
            </a:pPr>
            <a:r>
              <a:rPr b="1" lang="en" sz="1400">
                <a:solidFill>
                  <a:schemeClr val="dk1"/>
                </a:solidFill>
              </a:rPr>
              <a:t>• </a:t>
            </a:r>
            <a:r>
              <a:rPr b="1" lang="en" sz="1400">
                <a:solidFill>
                  <a:schemeClr val="dk1"/>
                </a:solidFill>
              </a:rPr>
              <a:t>86%</a:t>
            </a:r>
            <a:r>
              <a:rPr lang="en" sz="1400">
                <a:solidFill>
                  <a:schemeClr val="dk1"/>
                </a:solidFill>
              </a:rPr>
              <a:t> of users are between </a:t>
            </a:r>
            <a:r>
              <a:rPr b="1" lang="en" sz="1400">
                <a:solidFill>
                  <a:schemeClr val="dk1"/>
                </a:solidFill>
              </a:rPr>
              <a:t>13-37 years old</a:t>
            </a:r>
          </a:p>
          <a:p>
            <a:pPr lvl="0">
              <a:spcBef>
                <a:spcPts val="0"/>
              </a:spcBef>
              <a:spcAft>
                <a:spcPts val="0"/>
              </a:spcAft>
              <a:buNone/>
            </a:pPr>
            <a:r>
              <a:rPr b="1" lang="en" sz="1400">
                <a:solidFill>
                  <a:schemeClr val="dk1"/>
                </a:solidFill>
              </a:rPr>
              <a:t>• 54%</a:t>
            </a:r>
            <a:r>
              <a:rPr lang="en" sz="1400">
                <a:solidFill>
                  <a:schemeClr val="dk1"/>
                </a:solidFill>
              </a:rPr>
              <a:t> of Snapchat users snap </a:t>
            </a:r>
            <a:r>
              <a:rPr b="1" lang="en" sz="1400">
                <a:solidFill>
                  <a:schemeClr val="dk1"/>
                </a:solidFill>
              </a:rPr>
              <a:t>every single day </a:t>
            </a:r>
          </a:p>
        </p:txBody>
      </p:sp>
      <p:pic>
        <p:nvPicPr>
          <p:cNvPr descr="Slide3.png" id="78" name="Shape 78"/>
          <p:cNvPicPr preferRelativeResize="0"/>
          <p:nvPr/>
        </p:nvPicPr>
        <p:blipFill>
          <a:blip r:embed="rId3">
            <a:alphaModFix/>
          </a:blip>
          <a:stretch>
            <a:fillRect/>
          </a:stretch>
        </p:blipFill>
        <p:spPr>
          <a:xfrm>
            <a:off x="5992199" y="1955650"/>
            <a:ext cx="2870350" cy="1782300"/>
          </a:xfrm>
          <a:prstGeom prst="rect">
            <a:avLst/>
          </a:prstGeom>
          <a:noFill/>
          <a:ln>
            <a:noFill/>
          </a:ln>
        </p:spPr>
      </p:pic>
      <p:sp>
        <p:nvSpPr>
          <p:cNvPr id="79" name="Shape 79"/>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sp>
        <p:nvSpPr>
          <p:cNvPr id="80" name="Shape 80"/>
          <p:cNvSpPr txBox="1"/>
          <p:nvPr/>
        </p:nvSpPr>
        <p:spPr>
          <a:xfrm>
            <a:off x="311700" y="4900275"/>
            <a:ext cx="2209800" cy="243300"/>
          </a:xfrm>
          <a:prstGeom prst="rect">
            <a:avLst/>
          </a:prstGeom>
          <a:noFill/>
          <a:ln>
            <a:noFill/>
          </a:ln>
        </p:spPr>
        <p:txBody>
          <a:bodyPr anchorCtr="0" anchor="t" bIns="91425" lIns="91425" rIns="91425" tIns="91425">
            <a:noAutofit/>
          </a:bodyPr>
          <a:lstStyle/>
          <a:p>
            <a:pPr lvl="0" rtl="0">
              <a:spcBef>
                <a:spcPts val="0"/>
              </a:spcBef>
              <a:buClr>
                <a:schemeClr val="dk1"/>
              </a:buClr>
              <a:buSzPct val="157142"/>
              <a:buFont typeface="Arial"/>
              <a:buNone/>
            </a:pPr>
            <a:r>
              <a:rPr i="1" lang="en" sz="700">
                <a:solidFill>
                  <a:srgbClr val="B7B7B7"/>
                </a:solidFill>
              </a:rPr>
              <a:t>Statistics collected from: http://snapchat.com/ads</a:t>
            </a:r>
          </a:p>
        </p:txBody>
      </p:sp>
      <p:sp>
        <p:nvSpPr>
          <p:cNvPr id="81" name="Shape 81"/>
          <p:cNvSpPr/>
          <p:nvPr/>
        </p:nvSpPr>
        <p:spPr>
          <a:xfrm>
            <a:off x="6558604" y="2479453"/>
            <a:ext cx="441900" cy="441900"/>
          </a:xfrm>
          <a:prstGeom prst="ellipse">
            <a:avLst/>
          </a:prstGeom>
          <a:solidFill>
            <a:srgbClr val="FFFFFF"/>
          </a:solidFill>
          <a:ln>
            <a:noFill/>
          </a:ln>
        </p:spPr>
        <p:txBody>
          <a:bodyPr anchorCtr="0" anchor="ctr" bIns="91425" lIns="91425" rIns="91425" tIns="91425">
            <a:noAutofit/>
          </a:bodyPr>
          <a:lstStyle/>
          <a:p>
            <a:pPr lvl="0" algn="ctr">
              <a:spcBef>
                <a:spcPts val="0"/>
              </a:spcBef>
              <a:buNone/>
            </a:pPr>
            <a:r>
              <a:t/>
            </a:r>
            <a:endParaRPr b="1" sz="900"/>
          </a:p>
        </p:txBody>
      </p:sp>
      <p:sp>
        <p:nvSpPr>
          <p:cNvPr id="82" name="Shape 82"/>
          <p:cNvSpPr txBox="1"/>
          <p:nvPr/>
        </p:nvSpPr>
        <p:spPr>
          <a:xfrm>
            <a:off x="6561151" y="2523861"/>
            <a:ext cx="578700" cy="297900"/>
          </a:xfrm>
          <a:prstGeom prst="rect">
            <a:avLst/>
          </a:prstGeom>
          <a:noFill/>
          <a:ln>
            <a:noFill/>
          </a:ln>
        </p:spPr>
        <p:txBody>
          <a:bodyPr anchorCtr="0" anchor="t" bIns="91425" lIns="91425" rIns="91425" tIns="91425">
            <a:noAutofit/>
          </a:bodyPr>
          <a:lstStyle/>
          <a:p>
            <a:pPr lvl="0">
              <a:spcBef>
                <a:spcPts val="0"/>
              </a:spcBef>
              <a:buNone/>
            </a:pPr>
            <a:r>
              <a:rPr b="1" lang="en" sz="1200"/>
              <a:t>41</a:t>
            </a:r>
            <a:r>
              <a:rPr b="1" lang="en" sz="800"/>
              <a: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p:nvPr/>
        </p:nvSpPr>
        <p:spPr>
          <a:xfrm>
            <a:off x="6667750" y="1156075"/>
            <a:ext cx="1589100" cy="2880900"/>
          </a:xfrm>
          <a:prstGeom prst="rect">
            <a:avLst/>
          </a:prstGeom>
          <a:solidFill>
            <a:srgbClr val="141211"/>
          </a:solidFill>
          <a:ln>
            <a:noFill/>
          </a:ln>
        </p:spPr>
        <p:txBody>
          <a:bodyPr anchorCtr="0" anchor="ctr" bIns="91425" lIns="91425" rIns="91425" tIns="91425">
            <a:noAutofit/>
          </a:bodyPr>
          <a:lstStyle/>
          <a:p>
            <a:pPr lvl="0">
              <a:spcBef>
                <a:spcPts val="0"/>
              </a:spcBef>
              <a:buNone/>
            </a:pPr>
            <a:r>
              <a:t/>
            </a:r>
            <a:endParaRPr u="sng"/>
          </a:p>
        </p:txBody>
      </p:sp>
      <p:sp>
        <p:nvSpPr>
          <p:cNvPr id="88" name="Shape 88"/>
          <p:cNvSpPr txBox="1"/>
          <p:nvPr>
            <p:ph idx="1" type="body"/>
          </p:nvPr>
        </p:nvSpPr>
        <p:spPr>
          <a:xfrm>
            <a:off x="311700" y="25"/>
            <a:ext cx="5256600" cy="5143500"/>
          </a:xfrm>
          <a:prstGeom prst="rect">
            <a:avLst/>
          </a:prstGeom>
        </p:spPr>
        <p:txBody>
          <a:bodyPr anchorCtr="0" anchor="ctr" bIns="91425" lIns="91425" rIns="91425" tIns="91425">
            <a:noAutofit/>
          </a:bodyPr>
          <a:lstStyle/>
          <a:p>
            <a:pPr lvl="0" rtl="0">
              <a:spcBef>
                <a:spcPts val="0"/>
              </a:spcBef>
              <a:spcAft>
                <a:spcPts val="1000"/>
              </a:spcAft>
              <a:buNone/>
            </a:pPr>
            <a:r>
              <a:rPr b="1" lang="en" sz="2800">
                <a:solidFill>
                  <a:schemeClr val="dk1"/>
                </a:solidFill>
              </a:rPr>
              <a:t>How it Works</a:t>
            </a:r>
          </a:p>
          <a:p>
            <a:pPr lvl="0" rtl="0">
              <a:spcBef>
                <a:spcPts val="0"/>
              </a:spcBef>
              <a:spcAft>
                <a:spcPts val="0"/>
              </a:spcAft>
              <a:buNone/>
            </a:pPr>
            <a:r>
              <a:rPr lang="en" sz="1400">
                <a:solidFill>
                  <a:schemeClr val="dk1"/>
                </a:solidFill>
              </a:rPr>
              <a:t>• </a:t>
            </a:r>
            <a:r>
              <a:rPr lang="en" sz="1400">
                <a:solidFill>
                  <a:schemeClr val="dk1"/>
                </a:solidFill>
              </a:rPr>
              <a:t>Set up an account </a:t>
            </a:r>
            <a:r>
              <a:rPr b="1" lang="en" sz="1400">
                <a:solidFill>
                  <a:schemeClr val="dk1"/>
                </a:solidFill>
              </a:rPr>
              <a:t>(It’s free!)</a:t>
            </a:r>
            <a:r>
              <a:rPr lang="en" sz="1400">
                <a:solidFill>
                  <a:schemeClr val="dk1"/>
                </a:solidFill>
              </a:rPr>
              <a:t> </a:t>
            </a:r>
          </a:p>
          <a:p>
            <a:pPr lvl="0" rtl="0">
              <a:spcBef>
                <a:spcPts val="0"/>
              </a:spcBef>
              <a:spcAft>
                <a:spcPts val="0"/>
              </a:spcAft>
              <a:buNone/>
            </a:pPr>
            <a:r>
              <a:rPr lang="en" sz="1400">
                <a:solidFill>
                  <a:schemeClr val="dk1"/>
                </a:solidFill>
              </a:rPr>
              <a:t>• Post Snapcode on our social media accounts to </a:t>
            </a:r>
            <a:r>
              <a:rPr b="1" lang="en" sz="1400">
                <a:solidFill>
                  <a:schemeClr val="dk1"/>
                </a:solidFill>
              </a:rPr>
              <a:t>encourage </a:t>
            </a:r>
          </a:p>
          <a:p>
            <a:pPr lvl="0" rtl="0">
              <a:spcBef>
                <a:spcPts val="0"/>
              </a:spcBef>
              <a:spcAft>
                <a:spcPts val="0"/>
              </a:spcAft>
              <a:buNone/>
            </a:pPr>
            <a:r>
              <a:rPr b="1" lang="en" sz="1400">
                <a:solidFill>
                  <a:schemeClr val="dk1"/>
                </a:solidFill>
              </a:rPr>
              <a:t>  current fans to follow us</a:t>
            </a:r>
          </a:p>
          <a:p>
            <a:pPr lvl="0" rtl="0">
              <a:spcBef>
                <a:spcPts val="0"/>
              </a:spcBef>
              <a:spcAft>
                <a:spcPts val="0"/>
              </a:spcAft>
              <a:buNone/>
            </a:pPr>
            <a:r>
              <a:rPr lang="en" sz="1400">
                <a:solidFill>
                  <a:schemeClr val="dk1"/>
                </a:solidFill>
              </a:rPr>
              <a:t>• Send Snaps </a:t>
            </a:r>
            <a:r>
              <a:rPr b="1" lang="en" sz="1400">
                <a:solidFill>
                  <a:schemeClr val="dk1"/>
                </a:solidFill>
              </a:rPr>
              <a:t>directly to individual followers</a:t>
            </a:r>
          </a:p>
          <a:p>
            <a:pPr lvl="0" rtl="0">
              <a:spcBef>
                <a:spcPts val="0"/>
              </a:spcBef>
              <a:spcAft>
                <a:spcPts val="0"/>
              </a:spcAft>
              <a:buNone/>
            </a:pPr>
            <a:r>
              <a:rPr lang="en" sz="1400">
                <a:solidFill>
                  <a:schemeClr val="dk1"/>
                </a:solidFill>
              </a:rPr>
              <a:t>• Post Snaps on our story for our </a:t>
            </a:r>
            <a:r>
              <a:rPr b="1" lang="en" sz="1400">
                <a:solidFill>
                  <a:schemeClr val="dk1"/>
                </a:solidFill>
              </a:rPr>
              <a:t>followers to discover</a:t>
            </a:r>
            <a:r>
              <a:rPr lang="en" sz="1400">
                <a:solidFill>
                  <a:schemeClr val="dk1"/>
                </a:solidFill>
              </a:rPr>
              <a:t> </a:t>
            </a:r>
          </a:p>
          <a:p>
            <a:pPr lvl="0">
              <a:spcBef>
                <a:spcPts val="0"/>
              </a:spcBef>
              <a:spcAft>
                <a:spcPts val="0"/>
              </a:spcAft>
              <a:buNone/>
            </a:pPr>
            <a:r>
              <a:rPr lang="en" sz="1400">
                <a:solidFill>
                  <a:schemeClr val="dk1"/>
                </a:solidFill>
              </a:rPr>
              <a:t>• Create a </a:t>
            </a:r>
            <a:r>
              <a:rPr b="1" lang="en" sz="1400">
                <a:solidFill>
                  <a:schemeClr val="dk1"/>
                </a:solidFill>
              </a:rPr>
              <a:t>customized Geofilter</a:t>
            </a:r>
            <a:r>
              <a:rPr lang="en" sz="1400">
                <a:solidFill>
                  <a:schemeClr val="dk1"/>
                </a:solidFill>
              </a:rPr>
              <a:t> for locations and live events</a:t>
            </a:r>
          </a:p>
        </p:txBody>
      </p:sp>
      <p:pic>
        <p:nvPicPr>
          <p:cNvPr descr="SculptSnaps.jpg" id="89" name="Shape 89"/>
          <p:cNvPicPr preferRelativeResize="0"/>
          <p:nvPr/>
        </p:nvPicPr>
        <p:blipFill>
          <a:blip r:embed="rId3">
            <a:alphaModFix/>
          </a:blip>
          <a:stretch>
            <a:fillRect/>
          </a:stretch>
        </p:blipFill>
        <p:spPr>
          <a:xfrm>
            <a:off x="6682374" y="1264178"/>
            <a:ext cx="1555273" cy="1827350"/>
          </a:xfrm>
          <a:prstGeom prst="rect">
            <a:avLst/>
          </a:prstGeom>
          <a:noFill/>
          <a:ln>
            <a:noFill/>
          </a:ln>
        </p:spPr>
      </p:pic>
      <p:sp>
        <p:nvSpPr>
          <p:cNvPr id="90" name="Shape 90"/>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pic>
        <p:nvPicPr>
          <p:cNvPr id="91" name="Shape 91"/>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idx="1" type="body"/>
          </p:nvPr>
        </p:nvSpPr>
        <p:spPr>
          <a:xfrm>
            <a:off x="311700" y="6700"/>
            <a:ext cx="5232600" cy="5143500"/>
          </a:xfrm>
          <a:prstGeom prst="rect">
            <a:avLst/>
          </a:prstGeom>
        </p:spPr>
        <p:txBody>
          <a:bodyPr anchorCtr="0" anchor="ctr" bIns="91425" lIns="91425" rIns="91425" tIns="91425">
            <a:noAutofit/>
          </a:bodyPr>
          <a:lstStyle/>
          <a:p>
            <a:pPr lvl="0" rtl="0">
              <a:lnSpc>
                <a:spcPct val="115000"/>
              </a:lnSpc>
              <a:spcBef>
                <a:spcPts val="0"/>
              </a:spcBef>
              <a:spcAft>
                <a:spcPts val="1000"/>
              </a:spcAft>
              <a:buNone/>
            </a:pPr>
            <a:r>
              <a:rPr b="1" lang="en" sz="2800">
                <a:solidFill>
                  <a:schemeClr val="dk1"/>
                </a:solidFill>
              </a:rPr>
              <a:t>Snapchat Benefits</a:t>
            </a:r>
          </a:p>
          <a:p>
            <a:pPr lvl="0" rtl="0">
              <a:spcBef>
                <a:spcPts val="0"/>
              </a:spcBef>
              <a:spcAft>
                <a:spcPts val="0"/>
              </a:spcAft>
              <a:buNone/>
            </a:pPr>
            <a:r>
              <a:rPr lang="en" sz="1400">
                <a:solidFill>
                  <a:schemeClr val="dk1"/>
                </a:solidFill>
              </a:rPr>
              <a:t>• </a:t>
            </a:r>
            <a:r>
              <a:rPr lang="en" sz="1400">
                <a:solidFill>
                  <a:schemeClr val="dk1"/>
                </a:solidFill>
              </a:rPr>
              <a:t>Two-way</a:t>
            </a:r>
            <a:r>
              <a:rPr b="1" lang="en" sz="1400">
                <a:solidFill>
                  <a:schemeClr val="dk1"/>
                </a:solidFill>
              </a:rPr>
              <a:t> conversation</a:t>
            </a:r>
            <a:r>
              <a:rPr lang="en" sz="1400">
                <a:solidFill>
                  <a:schemeClr val="dk1"/>
                </a:solidFill>
              </a:rPr>
              <a:t> with our brand and users</a:t>
            </a:r>
          </a:p>
          <a:p>
            <a:pPr lvl="0" rtl="0">
              <a:spcBef>
                <a:spcPts val="0"/>
              </a:spcBef>
              <a:spcAft>
                <a:spcPts val="0"/>
              </a:spcAft>
              <a:buNone/>
            </a:pPr>
            <a:r>
              <a:rPr lang="en" sz="1400">
                <a:solidFill>
                  <a:schemeClr val="dk1"/>
                </a:solidFill>
              </a:rPr>
              <a:t>• Encourages users to engage/create content with our brand</a:t>
            </a:r>
          </a:p>
          <a:p>
            <a:pPr lvl="0" rtl="0">
              <a:spcBef>
                <a:spcPts val="0"/>
              </a:spcBef>
              <a:spcAft>
                <a:spcPts val="0"/>
              </a:spcAft>
              <a:buClr>
                <a:srgbClr val="000000"/>
              </a:buClr>
              <a:buSzPct val="78571"/>
              <a:buFont typeface="Arial"/>
              <a:buNone/>
            </a:pPr>
            <a:r>
              <a:rPr lang="en" sz="1400">
                <a:solidFill>
                  <a:schemeClr val="dk1"/>
                </a:solidFill>
              </a:rPr>
              <a:t>• The </a:t>
            </a:r>
            <a:r>
              <a:rPr b="1" lang="en" sz="1400">
                <a:solidFill>
                  <a:schemeClr val="dk1"/>
                </a:solidFill>
              </a:rPr>
              <a:t>entire screen</a:t>
            </a:r>
            <a:r>
              <a:rPr lang="en" sz="1400">
                <a:solidFill>
                  <a:schemeClr val="dk1"/>
                </a:solidFill>
              </a:rPr>
              <a:t> is our creative canvas</a:t>
            </a:r>
          </a:p>
          <a:p>
            <a:pPr lvl="0" rtl="0">
              <a:spcBef>
                <a:spcPts val="0"/>
              </a:spcBef>
              <a:spcAft>
                <a:spcPts val="0"/>
              </a:spcAft>
              <a:buNone/>
            </a:pPr>
            <a:r>
              <a:rPr lang="en" sz="1400">
                <a:solidFill>
                  <a:schemeClr val="dk1"/>
                </a:solidFill>
              </a:rPr>
              <a:t>• Can upload content or use intuitive, </a:t>
            </a:r>
            <a:r>
              <a:rPr b="1" lang="en" sz="1400">
                <a:solidFill>
                  <a:schemeClr val="dk1"/>
                </a:solidFill>
              </a:rPr>
              <a:t>built-in tools</a:t>
            </a:r>
          </a:p>
          <a:p>
            <a:pPr lvl="0" rtl="0">
              <a:spcBef>
                <a:spcPts val="0"/>
              </a:spcBef>
              <a:spcAft>
                <a:spcPts val="0"/>
              </a:spcAft>
              <a:buNone/>
            </a:pPr>
            <a:r>
              <a:rPr lang="en" sz="1400">
                <a:solidFill>
                  <a:schemeClr val="dk1"/>
                </a:solidFill>
              </a:rPr>
              <a:t>• Every new update brings us to the top of our followers’ feeds</a:t>
            </a:r>
          </a:p>
        </p:txBody>
      </p:sp>
      <p:pic>
        <p:nvPicPr>
          <p:cNvPr descr="Slide5.png" id="97" name="Shape 97"/>
          <p:cNvPicPr preferRelativeResize="0"/>
          <p:nvPr/>
        </p:nvPicPr>
        <p:blipFill>
          <a:blip r:embed="rId3">
            <a:alphaModFix/>
          </a:blip>
          <a:stretch>
            <a:fillRect/>
          </a:stretch>
        </p:blipFill>
        <p:spPr>
          <a:xfrm>
            <a:off x="6692750" y="1246774"/>
            <a:ext cx="1552374" cy="2763625"/>
          </a:xfrm>
          <a:prstGeom prst="rect">
            <a:avLst/>
          </a:prstGeom>
          <a:noFill/>
          <a:ln>
            <a:noFill/>
          </a:ln>
        </p:spPr>
      </p:pic>
      <p:sp>
        <p:nvSpPr>
          <p:cNvPr id="98" name="Shape 98"/>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pic>
        <p:nvPicPr>
          <p:cNvPr id="99" name="Shape 99"/>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idx="1" type="body"/>
          </p:nvPr>
        </p:nvSpPr>
        <p:spPr>
          <a:xfrm>
            <a:off x="311700" y="0"/>
            <a:ext cx="5232600" cy="5150100"/>
          </a:xfrm>
          <a:prstGeom prst="rect">
            <a:avLst/>
          </a:prstGeom>
        </p:spPr>
        <p:txBody>
          <a:bodyPr anchorCtr="0" anchor="ctr" bIns="91425" lIns="91425" rIns="91425" tIns="91425">
            <a:noAutofit/>
          </a:bodyPr>
          <a:lstStyle/>
          <a:p>
            <a:pPr lvl="0" rtl="0">
              <a:lnSpc>
                <a:spcPct val="115000"/>
              </a:lnSpc>
              <a:spcBef>
                <a:spcPts val="0"/>
              </a:spcBef>
              <a:spcAft>
                <a:spcPts val="0"/>
              </a:spcAft>
              <a:buClr>
                <a:schemeClr val="dk1"/>
              </a:buClr>
              <a:buSzPct val="39285"/>
              <a:buFont typeface="Arial"/>
              <a:buNone/>
            </a:pPr>
            <a:r>
              <a:rPr b="1" lang="en" sz="2800">
                <a:solidFill>
                  <a:schemeClr val="dk1"/>
                </a:solidFill>
              </a:rPr>
              <a:t>Who’s Doing it Well</a:t>
            </a:r>
          </a:p>
          <a:p>
            <a:pPr lvl="0" rtl="0">
              <a:spcBef>
                <a:spcPts val="0"/>
              </a:spcBef>
              <a:spcAft>
                <a:spcPts val="1000"/>
              </a:spcAft>
              <a:buNone/>
            </a:pPr>
            <a:r>
              <a:rPr i="1" lang="en">
                <a:solidFill>
                  <a:schemeClr val="dk1"/>
                </a:solidFill>
              </a:rPr>
              <a:t>Charity Water</a:t>
            </a:r>
          </a:p>
          <a:p>
            <a:pPr lvl="0" rtl="0">
              <a:spcBef>
                <a:spcPts val="0"/>
              </a:spcBef>
              <a:spcAft>
                <a:spcPts val="0"/>
              </a:spcAft>
              <a:buNone/>
            </a:pPr>
            <a:r>
              <a:rPr lang="en" sz="1400">
                <a:solidFill>
                  <a:schemeClr val="dk1"/>
                </a:solidFill>
              </a:rPr>
              <a:t>• </a:t>
            </a:r>
            <a:r>
              <a:rPr lang="en" sz="1400">
                <a:solidFill>
                  <a:schemeClr val="dk1"/>
                </a:solidFill>
              </a:rPr>
              <a:t>Excels at </a:t>
            </a:r>
            <a:r>
              <a:rPr b="1" lang="en" sz="1400">
                <a:solidFill>
                  <a:schemeClr val="dk1"/>
                </a:solidFill>
              </a:rPr>
              <a:t>audience engagement </a:t>
            </a:r>
            <a:r>
              <a:rPr lang="en" sz="1400">
                <a:solidFill>
                  <a:schemeClr val="dk1"/>
                </a:solidFill>
              </a:rPr>
              <a:t>— building an authentic </a:t>
            </a:r>
          </a:p>
          <a:p>
            <a:pPr lvl="0" rtl="0">
              <a:spcBef>
                <a:spcPts val="0"/>
              </a:spcBef>
              <a:spcAft>
                <a:spcPts val="0"/>
              </a:spcAft>
              <a:buNone/>
            </a:pPr>
            <a:r>
              <a:rPr lang="en" sz="1400">
                <a:solidFill>
                  <a:schemeClr val="dk1"/>
                </a:solidFill>
              </a:rPr>
              <a:t>  voice behind the brand </a:t>
            </a:r>
          </a:p>
          <a:p>
            <a:pPr lvl="0" rtl="0">
              <a:spcBef>
                <a:spcPts val="0"/>
              </a:spcBef>
              <a:spcAft>
                <a:spcPts val="0"/>
              </a:spcAft>
              <a:buNone/>
            </a:pPr>
            <a:r>
              <a:rPr lang="en" sz="1400">
                <a:solidFill>
                  <a:schemeClr val="dk1"/>
                </a:solidFill>
              </a:rPr>
              <a:t>• Encourages followers to screenshot their input on blogging </a:t>
            </a:r>
          </a:p>
          <a:p>
            <a:pPr lvl="0" rtl="0">
              <a:spcBef>
                <a:spcPts val="0"/>
              </a:spcBef>
              <a:spcAft>
                <a:spcPts val="0"/>
              </a:spcAft>
              <a:buNone/>
            </a:pPr>
            <a:r>
              <a:rPr lang="en" sz="1400">
                <a:solidFill>
                  <a:schemeClr val="dk1"/>
                </a:solidFill>
              </a:rPr>
              <a:t>  and podcast decisions, </a:t>
            </a:r>
            <a:r>
              <a:rPr b="1" lang="en" sz="1400">
                <a:solidFill>
                  <a:schemeClr val="dk1"/>
                </a:solidFill>
              </a:rPr>
              <a:t>so they can create content their </a:t>
            </a:r>
          </a:p>
          <a:p>
            <a:pPr lvl="0" rtl="0">
              <a:spcBef>
                <a:spcPts val="0"/>
              </a:spcBef>
              <a:spcAft>
                <a:spcPts val="0"/>
              </a:spcAft>
              <a:buNone/>
            </a:pPr>
            <a:r>
              <a:rPr b="1" lang="en" sz="1400">
                <a:solidFill>
                  <a:schemeClr val="dk1"/>
                </a:solidFill>
              </a:rPr>
              <a:t>  fans care about and are interested in</a:t>
            </a:r>
            <a:r>
              <a:rPr lang="en" sz="1400">
                <a:solidFill>
                  <a:schemeClr val="dk1"/>
                </a:solidFill>
              </a:rPr>
              <a:t> </a:t>
            </a:r>
          </a:p>
          <a:p>
            <a:pPr lvl="0" rtl="0">
              <a:spcBef>
                <a:spcPts val="0"/>
              </a:spcBef>
              <a:spcAft>
                <a:spcPts val="0"/>
              </a:spcAft>
              <a:buNone/>
            </a:pPr>
            <a:r>
              <a:rPr lang="en" sz="1400">
                <a:solidFill>
                  <a:schemeClr val="dk1"/>
                </a:solidFill>
              </a:rPr>
              <a:t>• Throws in </a:t>
            </a:r>
            <a:r>
              <a:rPr b="1" lang="en" sz="1400">
                <a:solidFill>
                  <a:schemeClr val="dk1"/>
                </a:solidFill>
              </a:rPr>
              <a:t>subtle calls to action</a:t>
            </a:r>
            <a:r>
              <a:rPr lang="en" sz="1400">
                <a:solidFill>
                  <a:schemeClr val="dk1"/>
                </a:solidFill>
              </a:rPr>
              <a:t> (ways to donate) after </a:t>
            </a:r>
          </a:p>
          <a:p>
            <a:pPr lvl="0" rtl="0">
              <a:spcBef>
                <a:spcPts val="0"/>
              </a:spcBef>
              <a:spcAft>
                <a:spcPts val="0"/>
              </a:spcAft>
              <a:buNone/>
            </a:pPr>
            <a:r>
              <a:rPr lang="en" sz="1400">
                <a:solidFill>
                  <a:schemeClr val="dk1"/>
                </a:solidFill>
              </a:rPr>
              <a:t>  giving a lot of audience-driven content. Never feels like the </a:t>
            </a:r>
          </a:p>
          <a:p>
            <a:pPr lvl="0" rtl="0">
              <a:spcBef>
                <a:spcPts val="0"/>
              </a:spcBef>
              <a:spcAft>
                <a:spcPts val="0"/>
              </a:spcAft>
              <a:buNone/>
            </a:pPr>
            <a:r>
              <a:rPr lang="en" sz="1400">
                <a:solidFill>
                  <a:schemeClr val="dk1"/>
                </a:solidFill>
              </a:rPr>
              <a:t>  CTA is the main reason for them to be on Snapchat.</a:t>
            </a:r>
          </a:p>
        </p:txBody>
      </p:sp>
      <p:pic>
        <p:nvPicPr>
          <p:cNvPr descr="Slide6.png" id="105" name="Shape 105"/>
          <p:cNvPicPr preferRelativeResize="0"/>
          <p:nvPr/>
        </p:nvPicPr>
        <p:blipFill>
          <a:blip r:embed="rId3">
            <a:alphaModFix/>
          </a:blip>
          <a:stretch>
            <a:fillRect/>
          </a:stretch>
        </p:blipFill>
        <p:spPr>
          <a:xfrm>
            <a:off x="6689375" y="1259449"/>
            <a:ext cx="1552700" cy="2764176"/>
          </a:xfrm>
          <a:prstGeom prst="rect">
            <a:avLst/>
          </a:prstGeom>
          <a:noFill/>
          <a:ln>
            <a:noFill/>
          </a:ln>
        </p:spPr>
      </p:pic>
      <p:sp>
        <p:nvSpPr>
          <p:cNvPr id="106" name="Shape 106"/>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pic>
        <p:nvPicPr>
          <p:cNvPr id="107" name="Shape 107"/>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idx="1" type="body"/>
          </p:nvPr>
        </p:nvSpPr>
        <p:spPr>
          <a:xfrm>
            <a:off x="311700" y="6675"/>
            <a:ext cx="5232600" cy="5143500"/>
          </a:xfrm>
          <a:prstGeom prst="rect">
            <a:avLst/>
          </a:prstGeom>
        </p:spPr>
        <p:txBody>
          <a:bodyPr anchorCtr="0" anchor="ctr" bIns="91425" lIns="91425" rIns="91425" tIns="91425">
            <a:noAutofit/>
          </a:bodyPr>
          <a:lstStyle/>
          <a:p>
            <a:pPr lvl="0" rtl="0">
              <a:spcBef>
                <a:spcPts val="0"/>
              </a:spcBef>
              <a:spcAft>
                <a:spcPts val="0"/>
              </a:spcAft>
              <a:buClr>
                <a:schemeClr val="dk1"/>
              </a:buClr>
              <a:buSzPct val="39285"/>
              <a:buFont typeface="Arial"/>
              <a:buNone/>
            </a:pPr>
            <a:r>
              <a:rPr b="1" lang="en" sz="2800">
                <a:solidFill>
                  <a:schemeClr val="dk1"/>
                </a:solidFill>
              </a:rPr>
              <a:t>Who’s Doing it Well</a:t>
            </a:r>
          </a:p>
          <a:p>
            <a:pPr lvl="0" rtl="0">
              <a:spcBef>
                <a:spcPts val="0"/>
              </a:spcBef>
              <a:spcAft>
                <a:spcPts val="1000"/>
              </a:spcAft>
              <a:buClr>
                <a:schemeClr val="dk1"/>
              </a:buClr>
              <a:buSzPct val="100000"/>
              <a:buFont typeface="Arial"/>
              <a:buNone/>
            </a:pPr>
            <a:r>
              <a:rPr i="1" lang="en">
                <a:solidFill>
                  <a:schemeClr val="dk1"/>
                </a:solidFill>
              </a:rPr>
              <a:t>Apple Music</a:t>
            </a:r>
          </a:p>
          <a:p>
            <a:pPr lvl="0" rtl="0">
              <a:spcBef>
                <a:spcPts val="0"/>
              </a:spcBef>
              <a:spcAft>
                <a:spcPts val="0"/>
              </a:spcAft>
              <a:buNone/>
            </a:pPr>
            <a:r>
              <a:rPr lang="en" sz="1400">
                <a:solidFill>
                  <a:schemeClr val="dk1"/>
                </a:solidFill>
              </a:rPr>
              <a:t>• </a:t>
            </a:r>
            <a:r>
              <a:rPr lang="en" sz="1400">
                <a:solidFill>
                  <a:schemeClr val="dk1"/>
                </a:solidFill>
              </a:rPr>
              <a:t>Releases elaborately drawn and </a:t>
            </a:r>
            <a:r>
              <a:rPr b="1" lang="en" sz="1400">
                <a:solidFill>
                  <a:schemeClr val="dk1"/>
                </a:solidFill>
              </a:rPr>
              <a:t>visually pleasing</a:t>
            </a:r>
            <a:r>
              <a:rPr lang="en" sz="1400">
                <a:solidFill>
                  <a:schemeClr val="dk1"/>
                </a:solidFill>
              </a:rPr>
              <a:t> stories</a:t>
            </a:r>
          </a:p>
          <a:p>
            <a:pPr lvl="0" rtl="0">
              <a:spcBef>
                <a:spcPts val="0"/>
              </a:spcBef>
              <a:spcAft>
                <a:spcPts val="0"/>
              </a:spcAft>
              <a:buNone/>
            </a:pPr>
            <a:r>
              <a:rPr lang="en" sz="1400">
                <a:solidFill>
                  <a:schemeClr val="dk1"/>
                </a:solidFill>
              </a:rPr>
              <a:t>• Apple uses </a:t>
            </a:r>
            <a:r>
              <a:rPr b="1" lang="en" sz="1400">
                <a:solidFill>
                  <a:schemeClr val="dk1"/>
                </a:solidFill>
              </a:rPr>
              <a:t>many layers to engage</a:t>
            </a:r>
            <a:r>
              <a:rPr lang="en" sz="1400">
                <a:solidFill>
                  <a:schemeClr val="dk1"/>
                </a:solidFill>
              </a:rPr>
              <a:t> with their followers </a:t>
            </a:r>
          </a:p>
          <a:p>
            <a:pPr lvl="0" rtl="0">
              <a:spcBef>
                <a:spcPts val="0"/>
              </a:spcBef>
              <a:spcAft>
                <a:spcPts val="0"/>
              </a:spcAft>
              <a:buNone/>
            </a:pPr>
            <a:r>
              <a:rPr lang="en" sz="1400">
                <a:solidFill>
                  <a:schemeClr val="dk1"/>
                </a:solidFill>
              </a:rPr>
              <a:t>  (drawings, emojis, text, video, music) </a:t>
            </a:r>
          </a:p>
          <a:p>
            <a:pPr lvl="0">
              <a:spcBef>
                <a:spcPts val="0"/>
              </a:spcBef>
              <a:spcAft>
                <a:spcPts val="0"/>
              </a:spcAft>
              <a:buNone/>
            </a:pPr>
            <a:r>
              <a:rPr lang="en" sz="1400">
                <a:solidFill>
                  <a:schemeClr val="dk1"/>
                </a:solidFill>
              </a:rPr>
              <a:t>• Prompts users to </a:t>
            </a:r>
            <a:r>
              <a:rPr b="1" lang="en" sz="1400">
                <a:solidFill>
                  <a:schemeClr val="dk1"/>
                </a:solidFill>
              </a:rPr>
              <a:t>explore further</a:t>
            </a:r>
            <a:r>
              <a:rPr lang="en" sz="1400">
                <a:solidFill>
                  <a:schemeClr val="dk1"/>
                </a:solidFill>
              </a:rPr>
              <a:t> on their website </a:t>
            </a:r>
          </a:p>
        </p:txBody>
      </p:sp>
      <p:pic>
        <p:nvPicPr>
          <p:cNvPr descr="Slide7.png" id="113" name="Shape 113"/>
          <p:cNvPicPr preferRelativeResize="0"/>
          <p:nvPr/>
        </p:nvPicPr>
        <p:blipFill>
          <a:blip r:embed="rId3">
            <a:alphaModFix/>
          </a:blip>
          <a:stretch>
            <a:fillRect/>
          </a:stretch>
        </p:blipFill>
        <p:spPr>
          <a:xfrm>
            <a:off x="6688825" y="1261498"/>
            <a:ext cx="1555249" cy="2768726"/>
          </a:xfrm>
          <a:prstGeom prst="rect">
            <a:avLst/>
          </a:prstGeom>
          <a:noFill/>
          <a:ln>
            <a:noFill/>
          </a:ln>
        </p:spPr>
      </p:pic>
      <p:sp>
        <p:nvSpPr>
          <p:cNvPr id="114" name="Shape 114"/>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pic>
        <p:nvPicPr>
          <p:cNvPr id="115" name="Shape 115"/>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idx="1" type="body"/>
          </p:nvPr>
        </p:nvSpPr>
        <p:spPr>
          <a:xfrm>
            <a:off x="318179" y="100"/>
            <a:ext cx="5232600" cy="5143500"/>
          </a:xfrm>
          <a:prstGeom prst="rect">
            <a:avLst/>
          </a:prstGeom>
        </p:spPr>
        <p:txBody>
          <a:bodyPr anchorCtr="0" anchor="ctr" bIns="91425" lIns="91425" rIns="91425" tIns="91425">
            <a:noAutofit/>
          </a:bodyPr>
          <a:lstStyle/>
          <a:p>
            <a:pPr lvl="0" rtl="0">
              <a:lnSpc>
                <a:spcPct val="115000"/>
              </a:lnSpc>
              <a:spcBef>
                <a:spcPts val="0"/>
              </a:spcBef>
              <a:spcAft>
                <a:spcPts val="0"/>
              </a:spcAft>
              <a:buClr>
                <a:schemeClr val="dk1"/>
              </a:buClr>
              <a:buSzPct val="39285"/>
              <a:buFont typeface="Arial"/>
              <a:buNone/>
            </a:pPr>
            <a:r>
              <a:rPr b="1" lang="en" sz="2800">
                <a:solidFill>
                  <a:schemeClr val="dk1"/>
                </a:solidFill>
              </a:rPr>
              <a:t>Who’s Doing it Well</a:t>
            </a:r>
          </a:p>
          <a:p>
            <a:pPr lvl="0" rtl="0">
              <a:lnSpc>
                <a:spcPct val="115000"/>
              </a:lnSpc>
              <a:spcBef>
                <a:spcPts val="0"/>
              </a:spcBef>
              <a:spcAft>
                <a:spcPts val="1000"/>
              </a:spcAft>
              <a:buClr>
                <a:schemeClr val="dk1"/>
              </a:buClr>
              <a:buSzPct val="100000"/>
              <a:buFont typeface="Arial"/>
              <a:buNone/>
            </a:pPr>
            <a:r>
              <a:rPr i="1" lang="en">
                <a:solidFill>
                  <a:schemeClr val="dk1"/>
                </a:solidFill>
              </a:rPr>
              <a:t>Amazon</a:t>
            </a:r>
          </a:p>
          <a:p>
            <a:pPr lvl="0" rtl="0">
              <a:lnSpc>
                <a:spcPct val="115000"/>
              </a:lnSpc>
              <a:spcBef>
                <a:spcPts val="0"/>
              </a:spcBef>
              <a:spcAft>
                <a:spcPts val="0"/>
              </a:spcAft>
              <a:buNone/>
            </a:pPr>
            <a:r>
              <a:rPr lang="en" sz="1400">
                <a:solidFill>
                  <a:schemeClr val="dk1"/>
                </a:solidFill>
              </a:rPr>
              <a:t>• </a:t>
            </a:r>
            <a:r>
              <a:rPr lang="en" sz="1400">
                <a:solidFill>
                  <a:schemeClr val="dk1"/>
                </a:solidFill>
              </a:rPr>
              <a:t>Provides </a:t>
            </a:r>
            <a:r>
              <a:rPr b="1" lang="en" sz="1400">
                <a:solidFill>
                  <a:schemeClr val="dk1"/>
                </a:solidFill>
              </a:rPr>
              <a:t>exclusive rewards to followers,</a:t>
            </a:r>
            <a:r>
              <a:rPr lang="en" sz="1400">
                <a:solidFill>
                  <a:schemeClr val="dk1"/>
                </a:solidFill>
              </a:rPr>
              <a:t> coupons that </a:t>
            </a:r>
          </a:p>
          <a:p>
            <a:pPr lvl="0" rtl="0">
              <a:lnSpc>
                <a:spcPct val="115000"/>
              </a:lnSpc>
              <a:spcBef>
                <a:spcPts val="0"/>
              </a:spcBef>
              <a:spcAft>
                <a:spcPts val="0"/>
              </a:spcAft>
              <a:buNone/>
            </a:pPr>
            <a:r>
              <a:rPr lang="en" sz="1400">
                <a:solidFill>
                  <a:schemeClr val="dk1"/>
                </a:solidFill>
              </a:rPr>
              <a:t>  drive consumers to website and prompt sales</a:t>
            </a:r>
          </a:p>
          <a:p>
            <a:pPr lvl="0" rtl="0">
              <a:lnSpc>
                <a:spcPct val="115000"/>
              </a:lnSpc>
              <a:spcBef>
                <a:spcPts val="0"/>
              </a:spcBef>
              <a:spcAft>
                <a:spcPts val="0"/>
              </a:spcAft>
              <a:buNone/>
            </a:pPr>
            <a:r>
              <a:rPr lang="en" sz="1400">
                <a:solidFill>
                  <a:schemeClr val="dk1"/>
                </a:solidFill>
              </a:rPr>
              <a:t>• Builds excitement through giveaways</a:t>
            </a:r>
          </a:p>
          <a:p>
            <a:pPr lvl="0">
              <a:lnSpc>
                <a:spcPct val="115000"/>
              </a:lnSpc>
              <a:spcBef>
                <a:spcPts val="0"/>
              </a:spcBef>
              <a:spcAft>
                <a:spcPts val="0"/>
              </a:spcAft>
              <a:buNone/>
            </a:pPr>
            <a:r>
              <a:rPr lang="en" sz="1400">
                <a:solidFill>
                  <a:schemeClr val="dk1"/>
                </a:solidFill>
              </a:rPr>
              <a:t>• Incorporates </a:t>
            </a:r>
            <a:r>
              <a:rPr b="1" lang="en" sz="1400">
                <a:solidFill>
                  <a:schemeClr val="dk1"/>
                </a:solidFill>
              </a:rPr>
              <a:t>promotional content</a:t>
            </a:r>
            <a:r>
              <a:rPr lang="en" sz="1400">
                <a:solidFill>
                  <a:schemeClr val="dk1"/>
                </a:solidFill>
              </a:rPr>
              <a:t> between giveaway posts</a:t>
            </a:r>
          </a:p>
        </p:txBody>
      </p:sp>
      <p:pic>
        <p:nvPicPr>
          <p:cNvPr descr="IMG_9258.png" id="121" name="Shape 121"/>
          <p:cNvPicPr preferRelativeResize="0"/>
          <p:nvPr/>
        </p:nvPicPr>
        <p:blipFill>
          <a:blip r:embed="rId3">
            <a:alphaModFix/>
          </a:blip>
          <a:stretch>
            <a:fillRect/>
          </a:stretch>
        </p:blipFill>
        <p:spPr>
          <a:xfrm>
            <a:off x="6698625" y="1257900"/>
            <a:ext cx="1539899" cy="2747774"/>
          </a:xfrm>
          <a:prstGeom prst="rect">
            <a:avLst/>
          </a:prstGeom>
          <a:noFill/>
          <a:ln>
            <a:noFill/>
          </a:ln>
        </p:spPr>
      </p:pic>
      <p:sp>
        <p:nvSpPr>
          <p:cNvPr id="122" name="Shape 122"/>
          <p:cNvSpPr/>
          <p:nvPr/>
        </p:nvSpPr>
        <p:spPr>
          <a:xfrm>
            <a:off x="0" y="0"/>
            <a:ext cx="115200" cy="5143500"/>
          </a:xfrm>
          <a:prstGeom prst="rect">
            <a:avLst/>
          </a:prstGeom>
          <a:solidFill>
            <a:srgbClr val="FFF705"/>
          </a:solidFill>
          <a:ln>
            <a:noFill/>
          </a:ln>
        </p:spPr>
        <p:txBody>
          <a:bodyPr anchorCtr="0" anchor="ctr" bIns="91425" lIns="91425" rIns="91425" tIns="91425">
            <a:noAutofit/>
          </a:bodyPr>
          <a:lstStyle/>
          <a:p>
            <a:pPr lvl="0" rtl="0">
              <a:spcBef>
                <a:spcPts val="0"/>
              </a:spcBef>
              <a:buNone/>
            </a:pPr>
            <a:r>
              <a:t/>
            </a:r>
            <a:endParaRPr/>
          </a:p>
        </p:txBody>
      </p:sp>
      <p:pic>
        <p:nvPicPr>
          <p:cNvPr id="123" name="Shape 123"/>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